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309" r:id="rId2"/>
    <p:sldId id="384" r:id="rId3"/>
    <p:sldId id="386" r:id="rId4"/>
    <p:sldId id="389" r:id="rId5"/>
    <p:sldId id="388" r:id="rId6"/>
    <p:sldId id="391" r:id="rId7"/>
    <p:sldId id="390" r:id="rId8"/>
    <p:sldId id="404" r:id="rId9"/>
    <p:sldId id="402" r:id="rId10"/>
    <p:sldId id="405" r:id="rId11"/>
    <p:sldId id="406" r:id="rId12"/>
    <p:sldId id="407" r:id="rId13"/>
    <p:sldId id="393" r:id="rId14"/>
    <p:sldId id="408" r:id="rId15"/>
    <p:sldId id="410" r:id="rId16"/>
    <p:sldId id="409" r:id="rId17"/>
    <p:sldId id="387" r:id="rId18"/>
    <p:sldId id="385" r:id="rId1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3853"/>
    <a:srgbClr val="9D2A27"/>
    <a:srgbClr val="1B3651"/>
    <a:srgbClr val="2B6CA2"/>
    <a:srgbClr val="2F77B3"/>
    <a:srgbClr val="BBE4ED"/>
    <a:srgbClr val="63E12F"/>
    <a:srgbClr val="86FF55"/>
    <a:srgbClr val="84F653"/>
    <a:srgbClr val="E1272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13" autoAdjust="0"/>
    <p:restoredTop sz="90253" autoAdjust="0"/>
  </p:normalViewPr>
  <p:slideViewPr>
    <p:cSldViewPr snapToObjects="1">
      <p:cViewPr>
        <p:scale>
          <a:sx n="99" d="100"/>
          <a:sy n="99" d="100"/>
        </p:scale>
        <p:origin x="-568" y="-120"/>
      </p:cViewPr>
      <p:guideLst>
        <p:guide orient="horz" pos="1198"/>
        <p:guide pos="54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994378-32A4-144D-A108-9126C7472122}" type="datetimeFigureOut">
              <a:rPr lang="en-US" smtClean="0"/>
              <a:t>02/02/16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4C9E3B-5C93-8D45-AD91-316F8D1C1227}" type="slidenum">
              <a:rPr lang="en-US" smtClean="0"/>
              <a:t>‹#›</a:t>
            </a:fld>
            <a:endParaRPr lang="en-US"/>
          </a:p>
        </p:txBody>
      </p:sp>
    </p:spTree>
    <p:extLst>
      <p:ext uri="{BB962C8B-B14F-4D97-AF65-F5344CB8AC3E}">
        <p14:creationId xmlns:p14="http://schemas.microsoft.com/office/powerpoint/2010/main" val="133826085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1</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10</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11</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12</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13</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14</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15</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16</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17</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18</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2</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3</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4</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5</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6</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7</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8</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9</a:t>
            </a:fld>
            <a:endParaRPr lang="en-US"/>
          </a:p>
        </p:txBody>
      </p:sp>
    </p:spTree>
    <p:extLst>
      <p:ext uri="{BB962C8B-B14F-4D97-AF65-F5344CB8AC3E}">
        <p14:creationId xmlns:p14="http://schemas.microsoft.com/office/powerpoint/2010/main" val="3429093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2"/>
            <a:ext cx="7772400" cy="1102519"/>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E9A6B0A2-1BF9-D34F-9DA3-2F90BDC27774}" type="datetimeFigureOut">
              <a:rPr lang="en-US" smtClean="0"/>
              <a:t>02/02/16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D06D7-D7CB-8140-A4C5-E347D5FCB470}" type="slidenum">
              <a:rPr lang="en-US" smtClean="0"/>
              <a:t>‹#›</a:t>
            </a:fld>
            <a:endParaRPr lang="en-US"/>
          </a:p>
        </p:txBody>
      </p:sp>
    </p:spTree>
    <p:extLst>
      <p:ext uri="{BB962C8B-B14F-4D97-AF65-F5344CB8AC3E}">
        <p14:creationId xmlns:p14="http://schemas.microsoft.com/office/powerpoint/2010/main" val="3096348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9A6B0A2-1BF9-D34F-9DA3-2F90BDC27774}" type="datetimeFigureOut">
              <a:rPr lang="en-US" smtClean="0"/>
              <a:t>02/02/16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D06D7-D7CB-8140-A4C5-E347D5FCB470}" type="slidenum">
              <a:rPr lang="en-US" smtClean="0"/>
              <a:t>‹#›</a:t>
            </a:fld>
            <a:endParaRPr lang="en-US"/>
          </a:p>
        </p:txBody>
      </p:sp>
    </p:spTree>
    <p:extLst>
      <p:ext uri="{BB962C8B-B14F-4D97-AF65-F5344CB8AC3E}">
        <p14:creationId xmlns:p14="http://schemas.microsoft.com/office/powerpoint/2010/main" val="284975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9A6B0A2-1BF9-D34F-9DA3-2F90BDC27774}" type="datetimeFigureOut">
              <a:rPr lang="en-US" smtClean="0"/>
              <a:t>02/02/16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D06D7-D7CB-8140-A4C5-E347D5FCB470}" type="slidenum">
              <a:rPr lang="en-US" smtClean="0"/>
              <a:t>‹#›</a:t>
            </a:fld>
            <a:endParaRPr lang="en-US"/>
          </a:p>
        </p:txBody>
      </p:sp>
    </p:spTree>
    <p:extLst>
      <p:ext uri="{BB962C8B-B14F-4D97-AF65-F5344CB8AC3E}">
        <p14:creationId xmlns:p14="http://schemas.microsoft.com/office/powerpoint/2010/main" val="1576913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9A6B0A2-1BF9-D34F-9DA3-2F90BDC27774}" type="datetimeFigureOut">
              <a:rPr lang="en-US" smtClean="0"/>
              <a:t>02/02/16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D06D7-D7CB-8140-A4C5-E347D5FCB470}" type="slidenum">
              <a:rPr lang="en-US" smtClean="0"/>
              <a:t>‹#›</a:t>
            </a:fld>
            <a:endParaRPr lang="en-US"/>
          </a:p>
        </p:txBody>
      </p:sp>
    </p:spTree>
    <p:extLst>
      <p:ext uri="{BB962C8B-B14F-4D97-AF65-F5344CB8AC3E}">
        <p14:creationId xmlns:p14="http://schemas.microsoft.com/office/powerpoint/2010/main" val="2606280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E9A6B0A2-1BF9-D34F-9DA3-2F90BDC27774}" type="datetimeFigureOut">
              <a:rPr lang="en-US" smtClean="0"/>
              <a:t>02/02/16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D06D7-D7CB-8140-A4C5-E347D5FCB470}" type="slidenum">
              <a:rPr lang="en-US" smtClean="0"/>
              <a:t>‹#›</a:t>
            </a:fld>
            <a:endParaRPr lang="en-US"/>
          </a:p>
        </p:txBody>
      </p:sp>
    </p:spTree>
    <p:extLst>
      <p:ext uri="{BB962C8B-B14F-4D97-AF65-F5344CB8AC3E}">
        <p14:creationId xmlns:p14="http://schemas.microsoft.com/office/powerpoint/2010/main" val="4184002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E9A6B0A2-1BF9-D34F-9DA3-2F90BDC27774}" type="datetimeFigureOut">
              <a:rPr lang="en-US" smtClean="0"/>
              <a:t>02/02/16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D06D7-D7CB-8140-A4C5-E347D5FCB470}" type="slidenum">
              <a:rPr lang="en-US" smtClean="0"/>
              <a:t>‹#›</a:t>
            </a:fld>
            <a:endParaRPr lang="en-US"/>
          </a:p>
        </p:txBody>
      </p:sp>
    </p:spTree>
    <p:extLst>
      <p:ext uri="{BB962C8B-B14F-4D97-AF65-F5344CB8AC3E}">
        <p14:creationId xmlns:p14="http://schemas.microsoft.com/office/powerpoint/2010/main" val="3235273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31"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31"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E9A6B0A2-1BF9-D34F-9DA3-2F90BDC27774}" type="datetimeFigureOut">
              <a:rPr lang="en-US" smtClean="0"/>
              <a:t>02/02/16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CD06D7-D7CB-8140-A4C5-E347D5FCB470}" type="slidenum">
              <a:rPr lang="en-US" smtClean="0"/>
              <a:t>‹#›</a:t>
            </a:fld>
            <a:endParaRPr lang="en-US"/>
          </a:p>
        </p:txBody>
      </p:sp>
    </p:spTree>
    <p:extLst>
      <p:ext uri="{BB962C8B-B14F-4D97-AF65-F5344CB8AC3E}">
        <p14:creationId xmlns:p14="http://schemas.microsoft.com/office/powerpoint/2010/main" val="4104581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E9A6B0A2-1BF9-D34F-9DA3-2F90BDC27774}" type="datetimeFigureOut">
              <a:rPr lang="en-US" smtClean="0"/>
              <a:t>02/02/16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CD06D7-D7CB-8140-A4C5-E347D5FCB470}" type="slidenum">
              <a:rPr lang="en-US" smtClean="0"/>
              <a:t>‹#›</a:t>
            </a:fld>
            <a:endParaRPr lang="en-US"/>
          </a:p>
        </p:txBody>
      </p:sp>
    </p:spTree>
    <p:extLst>
      <p:ext uri="{BB962C8B-B14F-4D97-AF65-F5344CB8AC3E}">
        <p14:creationId xmlns:p14="http://schemas.microsoft.com/office/powerpoint/2010/main" val="1321882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A6B0A2-1BF9-D34F-9DA3-2F90BDC27774}" type="datetimeFigureOut">
              <a:rPr lang="en-US" smtClean="0"/>
              <a:t>02/02/16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CD06D7-D7CB-8140-A4C5-E347D5FCB470}" type="slidenum">
              <a:rPr lang="en-US" smtClean="0"/>
              <a:t>‹#›</a:t>
            </a:fld>
            <a:endParaRPr lang="en-US"/>
          </a:p>
        </p:txBody>
      </p:sp>
    </p:spTree>
    <p:extLst>
      <p:ext uri="{BB962C8B-B14F-4D97-AF65-F5344CB8AC3E}">
        <p14:creationId xmlns:p14="http://schemas.microsoft.com/office/powerpoint/2010/main" val="3940483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6" y="204787"/>
            <a:ext cx="3008313" cy="871538"/>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6"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9A6B0A2-1BF9-D34F-9DA3-2F90BDC27774}" type="datetimeFigureOut">
              <a:rPr lang="en-US" smtClean="0"/>
              <a:t>02/02/16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D06D7-D7CB-8140-A4C5-E347D5FCB470}" type="slidenum">
              <a:rPr lang="en-US" smtClean="0"/>
              <a:t>‹#›</a:t>
            </a:fld>
            <a:endParaRPr lang="en-US"/>
          </a:p>
        </p:txBody>
      </p:sp>
    </p:spTree>
    <p:extLst>
      <p:ext uri="{BB962C8B-B14F-4D97-AF65-F5344CB8AC3E}">
        <p14:creationId xmlns:p14="http://schemas.microsoft.com/office/powerpoint/2010/main" val="4267561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6"/>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9A6B0A2-1BF9-D34F-9DA3-2F90BDC27774}" type="datetimeFigureOut">
              <a:rPr lang="en-US" smtClean="0"/>
              <a:t>02/02/16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D06D7-D7CB-8140-A4C5-E347D5FCB470}" type="slidenum">
              <a:rPr lang="en-US" smtClean="0"/>
              <a:t>‹#›</a:t>
            </a:fld>
            <a:endParaRPr lang="en-US"/>
          </a:p>
        </p:txBody>
      </p:sp>
    </p:spTree>
    <p:extLst>
      <p:ext uri="{BB962C8B-B14F-4D97-AF65-F5344CB8AC3E}">
        <p14:creationId xmlns:p14="http://schemas.microsoft.com/office/powerpoint/2010/main" val="29020637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C3853"/>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A6B0A2-1BF9-D34F-9DA3-2F90BDC27774}" type="datetimeFigureOut">
              <a:rPr lang="en-US" smtClean="0"/>
              <a:t>02/02/16</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FCD06D7-D7CB-8140-A4C5-E347D5FCB470}" type="slidenum">
              <a:rPr lang="en-US" smtClean="0"/>
              <a:t>‹#›</a:t>
            </a:fld>
            <a:endParaRPr lang="en-US"/>
          </a:p>
        </p:txBody>
      </p:sp>
    </p:spTree>
    <p:extLst>
      <p:ext uri="{BB962C8B-B14F-4D97-AF65-F5344CB8AC3E}">
        <p14:creationId xmlns:p14="http://schemas.microsoft.com/office/powerpoint/2010/main" val="3692682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emf"/><Relationship Id="rId5" Type="http://schemas.openxmlformats.org/officeDocument/2006/relationships/image" Target="../media/image3.emf"/><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C3853"/>
        </a:solidFill>
        <a:effectLst/>
      </p:bgPr>
    </p:bg>
    <p:spTree>
      <p:nvGrpSpPr>
        <p:cNvPr id="1" name=""/>
        <p:cNvGrpSpPr/>
        <p:nvPr/>
      </p:nvGrpSpPr>
      <p:grpSpPr>
        <a:xfrm>
          <a:off x="0" y="0"/>
          <a:ext cx="0" cy="0"/>
          <a:chOff x="0" y="0"/>
          <a:chExt cx="0" cy="0"/>
        </a:xfrm>
      </p:grpSpPr>
      <p:pic>
        <p:nvPicPr>
          <p:cNvPr id="11" name="Picture 10" descr="sirv_logo_white_big_transparent.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661" y="123478"/>
            <a:ext cx="2423131" cy="1615421"/>
          </a:xfrm>
          <a:prstGeom prst="rect">
            <a:avLst/>
          </a:prstGeom>
        </p:spPr>
      </p:pic>
      <p:grpSp>
        <p:nvGrpSpPr>
          <p:cNvPr id="12" name="Group 11"/>
          <p:cNvGrpSpPr/>
          <p:nvPr/>
        </p:nvGrpSpPr>
        <p:grpSpPr>
          <a:xfrm>
            <a:off x="971600" y="2067694"/>
            <a:ext cx="6966936" cy="1584176"/>
            <a:chOff x="2257013" y="1682350"/>
            <a:chExt cx="4447108" cy="797182"/>
          </a:xfrm>
        </p:grpSpPr>
        <p:pic>
          <p:nvPicPr>
            <p:cNvPr id="13" name="Picture 12" descr="Banner-02.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5899123" y="1682350"/>
              <a:ext cx="804998" cy="797182"/>
            </a:xfrm>
            <a:prstGeom prst="rect">
              <a:avLst/>
            </a:prstGeom>
          </p:spPr>
        </p:pic>
        <p:pic>
          <p:nvPicPr>
            <p:cNvPr id="14" name="Picture 13" descr="Banner-03.ep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0800000">
              <a:off x="2257013" y="1682350"/>
              <a:ext cx="804998" cy="797182"/>
            </a:xfrm>
            <a:prstGeom prst="rect">
              <a:avLst/>
            </a:prstGeom>
          </p:spPr>
        </p:pic>
        <p:sp>
          <p:nvSpPr>
            <p:cNvPr id="15" name="Rectangle 14"/>
            <p:cNvSpPr/>
            <p:nvPr/>
          </p:nvSpPr>
          <p:spPr>
            <a:xfrm>
              <a:off x="2660952" y="1741929"/>
              <a:ext cx="3640667" cy="487600"/>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6" name="Rectangle 15"/>
          <p:cNvSpPr/>
          <p:nvPr/>
        </p:nvSpPr>
        <p:spPr>
          <a:xfrm>
            <a:off x="1604420" y="2126635"/>
            <a:ext cx="5703548" cy="969496"/>
          </a:xfrm>
          <a:prstGeom prst="rect">
            <a:avLst/>
          </a:prstGeom>
        </p:spPr>
        <p:txBody>
          <a:bodyPr wrap="square">
            <a:spAutoFit/>
          </a:bodyPr>
          <a:lstStyle/>
          <a:p>
            <a:pPr algn="ctr">
              <a:lnSpc>
                <a:spcPct val="150000"/>
              </a:lnSpc>
            </a:pPr>
            <a:r>
              <a:rPr lang="en-US" sz="1400" dirty="0" smtClean="0">
                <a:ln w="12700">
                  <a:solidFill>
                    <a:schemeClr val="bg1"/>
                  </a:solidFill>
                </a:ln>
                <a:solidFill>
                  <a:srgbClr val="FFFFFF"/>
                </a:solidFill>
                <a:latin typeface="Droid Sans"/>
                <a:cs typeface="Droid Sans"/>
              </a:rPr>
              <a:t>Thank you for downloading our</a:t>
            </a:r>
          </a:p>
          <a:p>
            <a:pPr algn="ctr"/>
            <a:r>
              <a:rPr lang="en-US" sz="1400" dirty="0" smtClean="0">
                <a:ln w="12700">
                  <a:solidFill>
                    <a:schemeClr val="bg1"/>
                  </a:solidFill>
                </a:ln>
                <a:solidFill>
                  <a:srgbClr val="FFFFFF"/>
                </a:solidFill>
                <a:latin typeface="Droid Sans"/>
                <a:cs typeface="Droid Sans"/>
              </a:rPr>
              <a:t> </a:t>
            </a:r>
            <a:r>
              <a:rPr lang="en-US" sz="3600" dirty="0" smtClean="0">
                <a:ln w="12700">
                  <a:solidFill>
                    <a:schemeClr val="bg1"/>
                  </a:solidFill>
                </a:ln>
                <a:solidFill>
                  <a:srgbClr val="FFFFFF"/>
                </a:solidFill>
                <a:latin typeface="Droid Sans"/>
                <a:cs typeface="Droid Sans"/>
              </a:rPr>
              <a:t>PRESS RELEASE SOP</a:t>
            </a:r>
            <a:endParaRPr lang="en-US" sz="36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4017929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899592" y="635374"/>
            <a:ext cx="2664296" cy="911261"/>
            <a:chOff x="903599" y="635374"/>
            <a:chExt cx="1490806" cy="911261"/>
          </a:xfrm>
        </p:grpSpPr>
        <p:sp>
          <p:nvSpPr>
            <p:cNvPr id="14" name="Right Triangle 13"/>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5" name="Rectangle 14"/>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6" name="Rectangle 15"/>
          <p:cNvSpPr/>
          <p:nvPr/>
        </p:nvSpPr>
        <p:spPr>
          <a:xfrm>
            <a:off x="899592" y="476672"/>
            <a:ext cx="3543308"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a:t>
            </a:r>
            <a:r>
              <a:rPr lang="en-US" sz="2800" dirty="0">
                <a:ln w="12700">
                  <a:solidFill>
                    <a:schemeClr val="bg1"/>
                  </a:solidFill>
                </a:ln>
                <a:solidFill>
                  <a:srgbClr val="FFFFFF"/>
                </a:solidFill>
                <a:latin typeface="Droid Sans"/>
                <a:cs typeface="Droid Sans"/>
              </a:rPr>
              <a:t>6</a:t>
            </a:r>
            <a:r>
              <a:rPr lang="en-US" sz="2800" dirty="0" smtClean="0">
                <a:ln w="12700">
                  <a:solidFill>
                    <a:schemeClr val="bg1"/>
                  </a:solidFill>
                </a:ln>
                <a:solidFill>
                  <a:srgbClr val="FFFFFF"/>
                </a:solidFill>
                <a:latin typeface="Droid Sans"/>
                <a:cs typeface="Droid Sans"/>
              </a:rPr>
              <a:t>: ADVICE </a:t>
            </a:r>
            <a:endParaRPr lang="en-US" sz="2800" dirty="0">
              <a:ln w="12700">
                <a:solidFill>
                  <a:schemeClr val="bg1"/>
                </a:solidFill>
              </a:ln>
              <a:solidFill>
                <a:srgbClr val="FFFFFF"/>
              </a:solidFill>
              <a:latin typeface="Droid Sans"/>
              <a:cs typeface="Droid Sans"/>
            </a:endParaRPr>
          </a:p>
        </p:txBody>
      </p:sp>
      <p:sp>
        <p:nvSpPr>
          <p:cNvPr id="18" name="Rectangle 17"/>
          <p:cNvSpPr/>
          <p:nvPr/>
        </p:nvSpPr>
        <p:spPr>
          <a:xfrm>
            <a:off x="827584" y="1563638"/>
            <a:ext cx="7848872" cy="2640723"/>
          </a:xfrm>
          <a:prstGeom prst="rect">
            <a:avLst/>
          </a:prstGeom>
        </p:spPr>
        <p:txBody>
          <a:bodyPr wrap="square">
            <a:spAutoFit/>
          </a:bodyPr>
          <a:lstStyle/>
          <a:p>
            <a:pPr>
              <a:lnSpc>
                <a:spcPct val="130000"/>
              </a:lnSpc>
            </a:pPr>
            <a:r>
              <a:rPr lang="en-GB" sz="1600" b="1" dirty="0" smtClean="0">
                <a:solidFill>
                  <a:srgbClr val="FFFFFF"/>
                </a:solidFill>
                <a:latin typeface="Arial"/>
                <a:cs typeface="Arial"/>
              </a:rPr>
              <a:t>Do</a:t>
            </a:r>
            <a:endParaRPr lang="en-GB" sz="1600" b="1" dirty="0">
              <a:solidFill>
                <a:srgbClr val="FFFFFF"/>
              </a:solidFill>
              <a:latin typeface="Arial"/>
              <a:cs typeface="Arial"/>
            </a:endParaRPr>
          </a:p>
          <a:p>
            <a:pPr marL="285750" indent="-285750">
              <a:lnSpc>
                <a:spcPct val="130000"/>
              </a:lnSpc>
              <a:buFont typeface="Arial"/>
              <a:buChar char="•"/>
            </a:pPr>
            <a:r>
              <a:rPr lang="en-GB" sz="1600" dirty="0" smtClean="0">
                <a:solidFill>
                  <a:srgbClr val="FFFFFF"/>
                </a:solidFill>
                <a:latin typeface="Arial"/>
                <a:cs typeface="Arial"/>
              </a:rPr>
              <a:t>Record </a:t>
            </a:r>
            <a:r>
              <a:rPr lang="en-GB" sz="1600" dirty="0">
                <a:solidFill>
                  <a:srgbClr val="FFFFFF"/>
                </a:solidFill>
                <a:latin typeface="Arial"/>
                <a:cs typeface="Arial"/>
              </a:rPr>
              <a:t>what you say</a:t>
            </a:r>
          </a:p>
          <a:p>
            <a:pPr marL="285750" indent="-285750">
              <a:lnSpc>
                <a:spcPct val="130000"/>
              </a:lnSpc>
              <a:buFont typeface="Arial"/>
              <a:buChar char="•"/>
            </a:pPr>
            <a:r>
              <a:rPr lang="en-GB" sz="1600" dirty="0">
                <a:solidFill>
                  <a:srgbClr val="FFFFFF"/>
                </a:solidFill>
                <a:latin typeface="Arial"/>
                <a:cs typeface="Arial"/>
              </a:rPr>
              <a:t>Bring in expert advise </a:t>
            </a:r>
            <a:r>
              <a:rPr lang="en-GB" sz="1600" dirty="0" smtClean="0">
                <a:solidFill>
                  <a:srgbClr val="FFFFFF"/>
                </a:solidFill>
                <a:latin typeface="Arial"/>
                <a:cs typeface="Arial"/>
              </a:rPr>
              <a:t>if necessary</a:t>
            </a:r>
            <a:endParaRPr lang="en-GB" sz="1600" dirty="0">
              <a:solidFill>
                <a:srgbClr val="FFFFFF"/>
              </a:solidFill>
              <a:latin typeface="Arial"/>
              <a:cs typeface="Arial"/>
            </a:endParaRPr>
          </a:p>
          <a:p>
            <a:pPr marL="285750" indent="-285750">
              <a:lnSpc>
                <a:spcPct val="130000"/>
              </a:lnSpc>
              <a:buFont typeface="Arial"/>
              <a:buChar char="•"/>
            </a:pPr>
            <a:r>
              <a:rPr lang="en-GB" sz="1600" dirty="0">
                <a:solidFill>
                  <a:srgbClr val="FFFFFF"/>
                </a:solidFill>
                <a:latin typeface="Arial"/>
                <a:cs typeface="Arial"/>
              </a:rPr>
              <a:t>Display concern – care about what has happened and be sympathetic</a:t>
            </a:r>
          </a:p>
          <a:p>
            <a:pPr marL="285750" indent="-285750">
              <a:lnSpc>
                <a:spcPct val="130000"/>
              </a:lnSpc>
              <a:buFont typeface="Arial"/>
              <a:buChar char="•"/>
            </a:pPr>
            <a:r>
              <a:rPr lang="en-GB" sz="1600" dirty="0">
                <a:solidFill>
                  <a:srgbClr val="FFFFFF"/>
                </a:solidFill>
                <a:latin typeface="Arial"/>
                <a:cs typeface="Arial"/>
              </a:rPr>
              <a:t>Display commitment - to find out what happened and put it right</a:t>
            </a:r>
          </a:p>
          <a:p>
            <a:pPr marL="285750" indent="-285750">
              <a:lnSpc>
                <a:spcPct val="130000"/>
              </a:lnSpc>
              <a:buFont typeface="Arial"/>
              <a:buChar char="•"/>
            </a:pPr>
            <a:r>
              <a:rPr lang="en-GB" sz="1600" dirty="0">
                <a:solidFill>
                  <a:srgbClr val="FFFFFF"/>
                </a:solidFill>
                <a:latin typeface="Arial"/>
                <a:cs typeface="Arial"/>
              </a:rPr>
              <a:t>Display control of the situation at the most senior level</a:t>
            </a:r>
          </a:p>
          <a:p>
            <a:pPr marL="285750" indent="-285750">
              <a:lnSpc>
                <a:spcPct val="130000"/>
              </a:lnSpc>
              <a:buFont typeface="Arial"/>
              <a:buChar char="•"/>
            </a:pPr>
            <a:r>
              <a:rPr lang="en-GB" sz="1600" dirty="0">
                <a:solidFill>
                  <a:srgbClr val="FFFFFF"/>
                </a:solidFill>
                <a:latin typeface="Arial"/>
                <a:cs typeface="Arial"/>
              </a:rPr>
              <a:t>Be available and co-operative</a:t>
            </a:r>
          </a:p>
          <a:p>
            <a:pPr marL="285750" indent="-285750">
              <a:lnSpc>
                <a:spcPct val="130000"/>
              </a:lnSpc>
              <a:buFont typeface="Arial"/>
              <a:buChar char="•"/>
            </a:pPr>
            <a:r>
              <a:rPr lang="en-GB" sz="1600" dirty="0">
                <a:solidFill>
                  <a:srgbClr val="FFFFFF"/>
                </a:solidFill>
                <a:latin typeface="Arial"/>
                <a:cs typeface="Arial"/>
              </a:rPr>
              <a:t>Be positive and truthful</a:t>
            </a:r>
          </a:p>
        </p:txBody>
      </p:sp>
      <p:sp>
        <p:nvSpPr>
          <p:cNvPr id="19" name="Rectangle 18"/>
          <p:cNvSpPr/>
          <p:nvPr/>
        </p:nvSpPr>
        <p:spPr>
          <a:xfrm>
            <a:off x="899592" y="4587974"/>
            <a:ext cx="7541369" cy="338554"/>
          </a:xfrm>
          <a:prstGeom prst="rect">
            <a:avLst/>
          </a:prstGeom>
        </p:spPr>
        <p:txBody>
          <a:bodyPr wrap="square">
            <a:spAutoFit/>
          </a:bodyPr>
          <a:lstStyle/>
          <a:p>
            <a:pPr algn="r"/>
            <a:r>
              <a:rPr lang="en-GB" sz="1600" b="1" i="1" dirty="0" smtClean="0">
                <a:solidFill>
                  <a:srgbClr val="FFFFFF"/>
                </a:solidFill>
              </a:rPr>
              <a:t>CONT….</a:t>
            </a:r>
            <a:r>
              <a:rPr lang="en-GB" sz="1600" dirty="0" smtClean="0"/>
              <a:t>.</a:t>
            </a:r>
            <a:endParaRPr lang="en-US" sz="15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2642696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899592" y="635374"/>
            <a:ext cx="2664296" cy="911261"/>
            <a:chOff x="903599" y="635374"/>
            <a:chExt cx="1490806" cy="911261"/>
          </a:xfrm>
        </p:grpSpPr>
        <p:sp>
          <p:nvSpPr>
            <p:cNvPr id="14" name="Right Triangle 13"/>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5" name="Rectangle 14"/>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6" name="Rectangle 15"/>
          <p:cNvSpPr/>
          <p:nvPr/>
        </p:nvSpPr>
        <p:spPr>
          <a:xfrm>
            <a:off x="899592" y="476672"/>
            <a:ext cx="3543308"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a:t>
            </a:r>
            <a:r>
              <a:rPr lang="en-US" sz="2800" dirty="0">
                <a:ln w="12700">
                  <a:solidFill>
                    <a:schemeClr val="bg1"/>
                  </a:solidFill>
                </a:ln>
                <a:solidFill>
                  <a:srgbClr val="FFFFFF"/>
                </a:solidFill>
                <a:latin typeface="Droid Sans"/>
                <a:cs typeface="Droid Sans"/>
              </a:rPr>
              <a:t>7</a:t>
            </a:r>
            <a:r>
              <a:rPr lang="en-US" sz="2800" dirty="0" smtClean="0">
                <a:ln w="12700">
                  <a:solidFill>
                    <a:schemeClr val="bg1"/>
                  </a:solidFill>
                </a:ln>
                <a:solidFill>
                  <a:srgbClr val="FFFFFF"/>
                </a:solidFill>
                <a:latin typeface="Droid Sans"/>
                <a:cs typeface="Droid Sans"/>
              </a:rPr>
              <a:t>: ADVICE </a:t>
            </a:r>
            <a:endParaRPr lang="en-US" sz="2800" dirty="0">
              <a:ln w="12700">
                <a:solidFill>
                  <a:schemeClr val="bg1"/>
                </a:solidFill>
              </a:ln>
              <a:solidFill>
                <a:srgbClr val="FFFFFF"/>
              </a:solidFill>
              <a:latin typeface="Droid Sans"/>
              <a:cs typeface="Droid Sans"/>
            </a:endParaRPr>
          </a:p>
        </p:txBody>
      </p:sp>
      <p:sp>
        <p:nvSpPr>
          <p:cNvPr id="18" name="Rectangle 17"/>
          <p:cNvSpPr/>
          <p:nvPr/>
        </p:nvSpPr>
        <p:spPr>
          <a:xfrm>
            <a:off x="827584" y="1563638"/>
            <a:ext cx="7848872" cy="2000548"/>
          </a:xfrm>
          <a:prstGeom prst="rect">
            <a:avLst/>
          </a:prstGeom>
        </p:spPr>
        <p:txBody>
          <a:bodyPr wrap="square">
            <a:spAutoFit/>
          </a:bodyPr>
          <a:lstStyle/>
          <a:p>
            <a:pPr>
              <a:lnSpc>
                <a:spcPct val="130000"/>
              </a:lnSpc>
            </a:pPr>
            <a:r>
              <a:rPr lang="en-GB" sz="1600" b="1" dirty="0" smtClean="0">
                <a:solidFill>
                  <a:srgbClr val="FFFFFF"/>
                </a:solidFill>
                <a:latin typeface="Arial"/>
                <a:cs typeface="Arial"/>
              </a:rPr>
              <a:t>Don’t</a:t>
            </a:r>
            <a:endParaRPr lang="en-GB" sz="1600" dirty="0">
              <a:solidFill>
                <a:srgbClr val="FFFFFF"/>
              </a:solidFill>
              <a:latin typeface="Arial"/>
              <a:cs typeface="Arial"/>
            </a:endParaRPr>
          </a:p>
          <a:p>
            <a:pPr marL="285750" indent="-285750">
              <a:lnSpc>
                <a:spcPct val="130000"/>
              </a:lnSpc>
              <a:buFont typeface="Arial"/>
              <a:buChar char="•"/>
            </a:pPr>
            <a:r>
              <a:rPr lang="en-GB" sz="1600" dirty="0">
                <a:solidFill>
                  <a:srgbClr val="FFFFFF"/>
                </a:solidFill>
                <a:latin typeface="Arial"/>
                <a:cs typeface="Arial"/>
              </a:rPr>
              <a:t>A</a:t>
            </a:r>
            <a:r>
              <a:rPr lang="en-GB" sz="1600" dirty="0" smtClean="0">
                <a:solidFill>
                  <a:srgbClr val="FFFFFF"/>
                </a:solidFill>
                <a:latin typeface="Arial"/>
                <a:cs typeface="Arial"/>
              </a:rPr>
              <a:t>dmit </a:t>
            </a:r>
            <a:r>
              <a:rPr lang="en-GB" sz="1600" dirty="0">
                <a:solidFill>
                  <a:srgbClr val="FFFFFF"/>
                </a:solidFill>
                <a:latin typeface="Arial"/>
                <a:cs typeface="Arial"/>
              </a:rPr>
              <a:t>liability</a:t>
            </a:r>
          </a:p>
          <a:p>
            <a:pPr marL="285750" indent="-285750">
              <a:lnSpc>
                <a:spcPct val="130000"/>
              </a:lnSpc>
              <a:buFont typeface="Arial"/>
              <a:buChar char="•"/>
            </a:pPr>
            <a:r>
              <a:rPr lang="en-GB" sz="1600" dirty="0">
                <a:solidFill>
                  <a:srgbClr val="FFFFFF"/>
                </a:solidFill>
                <a:latin typeface="Arial"/>
                <a:cs typeface="Arial"/>
              </a:rPr>
              <a:t>Give graphic descriptions</a:t>
            </a:r>
          </a:p>
          <a:p>
            <a:pPr marL="285750" indent="-285750">
              <a:lnSpc>
                <a:spcPct val="130000"/>
              </a:lnSpc>
              <a:buFont typeface="Arial"/>
              <a:buChar char="•"/>
            </a:pPr>
            <a:r>
              <a:rPr lang="en-GB" sz="1600" dirty="0">
                <a:solidFill>
                  <a:srgbClr val="FFFFFF"/>
                </a:solidFill>
                <a:latin typeface="Arial"/>
                <a:cs typeface="Arial"/>
              </a:rPr>
              <a:t>Refuse to answer </a:t>
            </a:r>
            <a:r>
              <a:rPr lang="en-GB" sz="1600" dirty="0" smtClean="0">
                <a:solidFill>
                  <a:srgbClr val="FFFFFF"/>
                </a:solidFill>
                <a:latin typeface="Arial"/>
                <a:cs typeface="Arial"/>
              </a:rPr>
              <a:t>any questions</a:t>
            </a:r>
            <a:endParaRPr lang="en-GB" sz="1600" dirty="0">
              <a:solidFill>
                <a:srgbClr val="FFFFFF"/>
              </a:solidFill>
              <a:latin typeface="Arial"/>
              <a:cs typeface="Arial"/>
            </a:endParaRPr>
          </a:p>
          <a:p>
            <a:pPr marL="285750" indent="-285750">
              <a:lnSpc>
                <a:spcPct val="130000"/>
              </a:lnSpc>
              <a:buFont typeface="Arial"/>
              <a:buChar char="•"/>
            </a:pPr>
            <a:r>
              <a:rPr lang="en-GB" sz="1600" dirty="0">
                <a:solidFill>
                  <a:srgbClr val="FFFFFF"/>
                </a:solidFill>
                <a:latin typeface="Arial"/>
                <a:cs typeface="Arial"/>
              </a:rPr>
              <a:t>Blame another organisation for difficulties</a:t>
            </a:r>
          </a:p>
          <a:p>
            <a:pPr marL="285750" indent="-285750">
              <a:lnSpc>
                <a:spcPct val="130000"/>
              </a:lnSpc>
              <a:buFont typeface="Arial"/>
              <a:buChar char="•"/>
            </a:pPr>
            <a:r>
              <a:rPr lang="en-GB" sz="1600" dirty="0">
                <a:solidFill>
                  <a:srgbClr val="FFFFFF"/>
                </a:solidFill>
                <a:latin typeface="Arial"/>
                <a:cs typeface="Arial"/>
              </a:rPr>
              <a:t>Repeat negative or inflammatory words used by a reporter</a:t>
            </a:r>
          </a:p>
        </p:txBody>
      </p:sp>
      <p:sp>
        <p:nvSpPr>
          <p:cNvPr id="19" name="Rectangle 18"/>
          <p:cNvSpPr/>
          <p:nvPr/>
        </p:nvSpPr>
        <p:spPr>
          <a:xfrm>
            <a:off x="899592" y="4587974"/>
            <a:ext cx="7541369" cy="338554"/>
          </a:xfrm>
          <a:prstGeom prst="rect">
            <a:avLst/>
          </a:prstGeom>
        </p:spPr>
        <p:txBody>
          <a:bodyPr wrap="square">
            <a:spAutoFit/>
          </a:bodyPr>
          <a:lstStyle/>
          <a:p>
            <a:pPr algn="r"/>
            <a:r>
              <a:rPr lang="en-GB" sz="1600" b="1" i="1" dirty="0" smtClean="0">
                <a:solidFill>
                  <a:srgbClr val="FFFFFF"/>
                </a:solidFill>
              </a:rPr>
              <a:t>CONT….</a:t>
            </a:r>
            <a:r>
              <a:rPr lang="en-GB" sz="1600" dirty="0" smtClean="0"/>
              <a:t>.</a:t>
            </a:r>
            <a:endParaRPr lang="en-US" sz="15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3741530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899592" y="635374"/>
            <a:ext cx="2664296" cy="911261"/>
            <a:chOff x="903599" y="635374"/>
            <a:chExt cx="1490806" cy="911261"/>
          </a:xfrm>
        </p:grpSpPr>
        <p:sp>
          <p:nvSpPr>
            <p:cNvPr id="14" name="Right Triangle 13"/>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5" name="Rectangle 14"/>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6" name="Rectangle 15"/>
          <p:cNvSpPr/>
          <p:nvPr/>
        </p:nvSpPr>
        <p:spPr>
          <a:xfrm>
            <a:off x="899592" y="476672"/>
            <a:ext cx="3543308"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a:t>
            </a:r>
            <a:r>
              <a:rPr lang="en-US" sz="2800" dirty="0">
                <a:ln w="12700">
                  <a:solidFill>
                    <a:schemeClr val="bg1"/>
                  </a:solidFill>
                </a:ln>
                <a:solidFill>
                  <a:srgbClr val="FFFFFF"/>
                </a:solidFill>
                <a:latin typeface="Droid Sans"/>
                <a:cs typeface="Droid Sans"/>
              </a:rPr>
              <a:t>8</a:t>
            </a:r>
            <a:r>
              <a:rPr lang="en-US" sz="2800" dirty="0" smtClean="0">
                <a:ln w="12700">
                  <a:solidFill>
                    <a:schemeClr val="bg1"/>
                  </a:solidFill>
                </a:ln>
                <a:solidFill>
                  <a:srgbClr val="FFFFFF"/>
                </a:solidFill>
                <a:latin typeface="Droid Sans"/>
                <a:cs typeface="Droid Sans"/>
              </a:rPr>
              <a:t>: ADVICE </a:t>
            </a:r>
            <a:endParaRPr lang="en-US" sz="2800" dirty="0">
              <a:ln w="12700">
                <a:solidFill>
                  <a:schemeClr val="bg1"/>
                </a:solidFill>
              </a:ln>
              <a:solidFill>
                <a:srgbClr val="FFFFFF"/>
              </a:solidFill>
              <a:latin typeface="Droid Sans"/>
              <a:cs typeface="Droid Sans"/>
            </a:endParaRPr>
          </a:p>
        </p:txBody>
      </p:sp>
      <p:sp>
        <p:nvSpPr>
          <p:cNvPr id="18" name="Rectangle 17"/>
          <p:cNvSpPr/>
          <p:nvPr/>
        </p:nvSpPr>
        <p:spPr>
          <a:xfrm>
            <a:off x="827584" y="1563638"/>
            <a:ext cx="7848872" cy="1360372"/>
          </a:xfrm>
          <a:prstGeom prst="rect">
            <a:avLst/>
          </a:prstGeom>
        </p:spPr>
        <p:txBody>
          <a:bodyPr wrap="square">
            <a:spAutoFit/>
          </a:bodyPr>
          <a:lstStyle/>
          <a:p>
            <a:pPr>
              <a:lnSpc>
                <a:spcPct val="130000"/>
              </a:lnSpc>
            </a:pPr>
            <a:r>
              <a:rPr lang="en-GB" sz="1600" b="1" dirty="0">
                <a:solidFill>
                  <a:srgbClr val="FFFFFF"/>
                </a:solidFill>
                <a:latin typeface="Arial"/>
                <a:cs typeface="Arial"/>
              </a:rPr>
              <a:t>Don’t Forget</a:t>
            </a:r>
          </a:p>
          <a:p>
            <a:pPr marL="285750" indent="-285750">
              <a:lnSpc>
                <a:spcPct val="130000"/>
              </a:lnSpc>
              <a:buFont typeface="Arial"/>
              <a:buChar char="•"/>
            </a:pPr>
            <a:r>
              <a:rPr lang="en-GB" sz="1600" dirty="0">
                <a:solidFill>
                  <a:srgbClr val="FFFFFF"/>
                </a:solidFill>
                <a:latin typeface="Arial"/>
                <a:cs typeface="Arial"/>
              </a:rPr>
              <a:t>Do not speculate, focus on the facts</a:t>
            </a:r>
          </a:p>
          <a:p>
            <a:pPr marL="285750" indent="-285750">
              <a:lnSpc>
                <a:spcPct val="130000"/>
              </a:lnSpc>
              <a:buFont typeface="Arial"/>
              <a:buChar char="•"/>
            </a:pPr>
            <a:r>
              <a:rPr lang="en-GB" sz="1600" dirty="0">
                <a:solidFill>
                  <a:srgbClr val="FFFFFF"/>
                </a:solidFill>
                <a:latin typeface="Arial"/>
                <a:cs typeface="Arial"/>
              </a:rPr>
              <a:t>Manage and control the release of information</a:t>
            </a:r>
          </a:p>
          <a:p>
            <a:pPr marL="285750" indent="-285750">
              <a:lnSpc>
                <a:spcPct val="130000"/>
              </a:lnSpc>
              <a:buFont typeface="Arial"/>
              <a:buChar char="•"/>
            </a:pPr>
            <a:r>
              <a:rPr lang="en-GB" sz="1600" dirty="0">
                <a:solidFill>
                  <a:srgbClr val="FFFFFF"/>
                </a:solidFill>
                <a:latin typeface="Arial"/>
                <a:cs typeface="Arial"/>
              </a:rPr>
              <a:t>Consistency of response from [YOUR ORGANISAITON] is </a:t>
            </a:r>
            <a:r>
              <a:rPr lang="en-GB" sz="1600" dirty="0" smtClean="0">
                <a:solidFill>
                  <a:srgbClr val="FFFFFF"/>
                </a:solidFill>
                <a:latin typeface="Arial"/>
                <a:cs typeface="Arial"/>
              </a:rPr>
              <a:t>critical</a:t>
            </a:r>
            <a:endParaRPr lang="en-GB" sz="1600" dirty="0">
              <a:solidFill>
                <a:srgbClr val="FFFFFF"/>
              </a:solidFill>
              <a:latin typeface="Arial"/>
              <a:cs typeface="Arial"/>
            </a:endParaRPr>
          </a:p>
        </p:txBody>
      </p:sp>
      <p:sp>
        <p:nvSpPr>
          <p:cNvPr id="19" name="Rectangle 18"/>
          <p:cNvSpPr/>
          <p:nvPr/>
        </p:nvSpPr>
        <p:spPr>
          <a:xfrm>
            <a:off x="899592" y="4587974"/>
            <a:ext cx="7541369" cy="338554"/>
          </a:xfrm>
          <a:prstGeom prst="rect">
            <a:avLst/>
          </a:prstGeom>
        </p:spPr>
        <p:txBody>
          <a:bodyPr wrap="square">
            <a:spAutoFit/>
          </a:bodyPr>
          <a:lstStyle/>
          <a:p>
            <a:pPr algn="r"/>
            <a:r>
              <a:rPr lang="en-GB" sz="1600" b="1" i="1" dirty="0" smtClean="0">
                <a:solidFill>
                  <a:srgbClr val="FFFFFF"/>
                </a:solidFill>
              </a:rPr>
              <a:t>CONT….</a:t>
            </a:r>
            <a:r>
              <a:rPr lang="en-GB" sz="1600" dirty="0" smtClean="0"/>
              <a:t>.</a:t>
            </a:r>
            <a:endParaRPr lang="en-US" sz="15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1006064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775047" y="1635646"/>
            <a:ext cx="7541369" cy="2960810"/>
          </a:xfrm>
          <a:prstGeom prst="rect">
            <a:avLst/>
          </a:prstGeom>
          <a:solidFill>
            <a:schemeClr val="bg1">
              <a:lumMod val="95000"/>
            </a:schemeClr>
          </a:solidFill>
          <a:ln>
            <a:solidFill>
              <a:schemeClr val="tx1"/>
            </a:solidFill>
          </a:ln>
        </p:spPr>
        <p:txBody>
          <a:bodyPr wrap="square">
            <a:spAutoFit/>
          </a:bodyPr>
          <a:lstStyle/>
          <a:p>
            <a:pPr>
              <a:lnSpc>
                <a:spcPct val="130000"/>
              </a:lnSpc>
            </a:pPr>
            <a:r>
              <a:rPr lang="en-GB" sz="1600" dirty="0" smtClean="0">
                <a:latin typeface="Arial"/>
                <a:cs typeface="Arial"/>
              </a:rPr>
              <a:t>[</a:t>
            </a:r>
            <a:r>
              <a:rPr lang="en-GB" sz="1600" dirty="0">
                <a:latin typeface="Arial"/>
                <a:cs typeface="Arial"/>
              </a:rPr>
              <a:t>YOUR ORGANISATION] is sorry to say its business at [LOCATIONS EFFECTED] has been</a:t>
            </a:r>
            <a:r>
              <a:rPr lang="en-GB" sz="1600" dirty="0" smtClean="0">
                <a:latin typeface="Arial"/>
                <a:cs typeface="Arial"/>
              </a:rPr>
              <a:t>:</a:t>
            </a:r>
            <a:endParaRPr lang="en-GB" sz="1600" dirty="0">
              <a:latin typeface="Arial"/>
              <a:cs typeface="Arial"/>
            </a:endParaRPr>
          </a:p>
          <a:p>
            <a:pPr marL="285750" indent="-285750">
              <a:lnSpc>
                <a:spcPct val="130000"/>
              </a:lnSpc>
              <a:buFont typeface="Arial"/>
              <a:buChar char="•"/>
            </a:pPr>
            <a:r>
              <a:rPr lang="en-US" sz="1600" dirty="0">
                <a:latin typeface="Arial"/>
                <a:cs typeface="Arial"/>
              </a:rPr>
              <a:t>Temporarily closed because of [INCIDENT]…… [OR]</a:t>
            </a:r>
            <a:endParaRPr lang="en-GB" sz="1600" dirty="0">
              <a:latin typeface="Arial"/>
              <a:cs typeface="Arial"/>
            </a:endParaRPr>
          </a:p>
          <a:p>
            <a:pPr marL="285750" indent="-285750">
              <a:lnSpc>
                <a:spcPct val="130000"/>
              </a:lnSpc>
              <a:buFont typeface="Arial"/>
              <a:buChar char="•"/>
            </a:pPr>
            <a:r>
              <a:rPr lang="en-US" sz="1600" dirty="0">
                <a:latin typeface="Arial"/>
                <a:cs typeface="Arial"/>
              </a:rPr>
              <a:t>Closed for the foreseeable future due to a [INCIDENT</a:t>
            </a:r>
            <a:r>
              <a:rPr lang="en-US" sz="1600" dirty="0" smtClean="0">
                <a:latin typeface="Arial"/>
                <a:cs typeface="Arial"/>
              </a:rPr>
              <a:t>]….</a:t>
            </a:r>
            <a:r>
              <a:rPr lang="en-US" sz="1600" dirty="0">
                <a:latin typeface="Arial"/>
                <a:cs typeface="Arial"/>
              </a:rPr>
              <a:t>........ [OR]</a:t>
            </a:r>
            <a:endParaRPr lang="en-GB" sz="1600" dirty="0">
              <a:latin typeface="Arial"/>
              <a:cs typeface="Arial"/>
            </a:endParaRPr>
          </a:p>
          <a:p>
            <a:pPr marL="285750" indent="-285750">
              <a:lnSpc>
                <a:spcPct val="130000"/>
              </a:lnSpc>
              <a:buFont typeface="Arial"/>
              <a:buChar char="•"/>
            </a:pPr>
            <a:r>
              <a:rPr lang="en-US" sz="1600" dirty="0">
                <a:latin typeface="Arial"/>
                <a:cs typeface="Arial"/>
              </a:rPr>
              <a:t>Suspended because of [INCIDENT] ......</a:t>
            </a:r>
            <a:r>
              <a:rPr lang="en-US" sz="1600" dirty="0" smtClean="0">
                <a:latin typeface="Arial"/>
                <a:cs typeface="Arial"/>
              </a:rPr>
              <a:t>..</a:t>
            </a:r>
            <a:r>
              <a:rPr lang="en-US" sz="1600" dirty="0">
                <a:latin typeface="Arial"/>
                <a:cs typeface="Arial"/>
              </a:rPr>
              <a:t>..........[OR]</a:t>
            </a:r>
            <a:endParaRPr lang="en-GB" sz="1600" dirty="0">
              <a:latin typeface="Arial"/>
              <a:cs typeface="Arial"/>
            </a:endParaRPr>
          </a:p>
          <a:p>
            <a:pPr marL="285750" indent="-285750">
              <a:lnSpc>
                <a:spcPct val="130000"/>
              </a:lnSpc>
              <a:buFont typeface="Arial"/>
              <a:buChar char="•"/>
            </a:pPr>
            <a:r>
              <a:rPr lang="en-US" sz="1600" dirty="0" smtClean="0">
                <a:latin typeface="Arial"/>
                <a:cs typeface="Arial"/>
              </a:rPr>
              <a:t>Other</a:t>
            </a:r>
          </a:p>
          <a:p>
            <a:pPr>
              <a:lnSpc>
                <a:spcPct val="130000"/>
              </a:lnSpc>
            </a:pPr>
            <a:endParaRPr lang="en-GB" sz="1600" dirty="0">
              <a:latin typeface="Arial"/>
              <a:cs typeface="Arial"/>
            </a:endParaRPr>
          </a:p>
          <a:p>
            <a:pPr>
              <a:lnSpc>
                <a:spcPct val="130000"/>
              </a:lnSpc>
            </a:pPr>
            <a:r>
              <a:rPr lang="en-GB" sz="1600" dirty="0">
                <a:latin typeface="Arial"/>
                <a:cs typeface="Arial"/>
              </a:rPr>
              <a:t>The incident began [TIME] on [MONTH] [YEAR]</a:t>
            </a:r>
          </a:p>
          <a:p>
            <a:pPr>
              <a:lnSpc>
                <a:spcPct val="130000"/>
              </a:lnSpc>
            </a:pPr>
            <a:r>
              <a:rPr lang="en-GB" sz="1600" dirty="0">
                <a:latin typeface="Arial"/>
                <a:cs typeface="Arial"/>
              </a:rPr>
              <a:t> </a:t>
            </a:r>
          </a:p>
        </p:txBody>
      </p:sp>
      <p:grpSp>
        <p:nvGrpSpPr>
          <p:cNvPr id="3" name="Group 2"/>
          <p:cNvGrpSpPr/>
          <p:nvPr/>
        </p:nvGrpSpPr>
        <p:grpSpPr>
          <a:xfrm>
            <a:off x="899592" y="635374"/>
            <a:ext cx="4320480" cy="911261"/>
            <a:chOff x="903599" y="635374"/>
            <a:chExt cx="1490806" cy="911261"/>
          </a:xfrm>
        </p:grpSpPr>
        <p:sp>
          <p:nvSpPr>
            <p:cNvPr id="4" name="Right Triangle 3"/>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5" name="Rectangle 4"/>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6" name="Rectangle 5"/>
          <p:cNvSpPr/>
          <p:nvPr/>
        </p:nvSpPr>
        <p:spPr>
          <a:xfrm>
            <a:off x="899592" y="476672"/>
            <a:ext cx="4968552"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a:t>
            </a:r>
            <a:r>
              <a:rPr lang="en-US" sz="2800" dirty="0">
                <a:ln w="12700">
                  <a:solidFill>
                    <a:schemeClr val="bg1"/>
                  </a:solidFill>
                </a:ln>
                <a:solidFill>
                  <a:srgbClr val="FFFFFF"/>
                </a:solidFill>
                <a:latin typeface="Droid Sans"/>
                <a:cs typeface="Droid Sans"/>
              </a:rPr>
              <a:t>9</a:t>
            </a:r>
            <a:r>
              <a:rPr lang="en-US" sz="2800" dirty="0" smtClean="0">
                <a:ln w="12700">
                  <a:solidFill>
                    <a:schemeClr val="bg1"/>
                  </a:solidFill>
                </a:ln>
                <a:solidFill>
                  <a:srgbClr val="FFFFFF"/>
                </a:solidFill>
                <a:latin typeface="Droid Sans"/>
                <a:cs typeface="Droid Sans"/>
              </a:rPr>
              <a:t>: TEMPLATE LETTER</a:t>
            </a:r>
            <a:endParaRPr lang="en-US" sz="28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1024434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775047" y="1635646"/>
            <a:ext cx="7541369" cy="2640723"/>
          </a:xfrm>
          <a:prstGeom prst="rect">
            <a:avLst/>
          </a:prstGeom>
          <a:solidFill>
            <a:schemeClr val="bg1">
              <a:lumMod val="95000"/>
            </a:schemeClr>
          </a:solidFill>
          <a:ln>
            <a:solidFill>
              <a:schemeClr val="tx1"/>
            </a:solidFill>
          </a:ln>
        </p:spPr>
        <p:txBody>
          <a:bodyPr wrap="square">
            <a:spAutoFit/>
          </a:bodyPr>
          <a:lstStyle/>
          <a:p>
            <a:pPr marL="285750" indent="-285750">
              <a:lnSpc>
                <a:spcPct val="130000"/>
              </a:lnSpc>
              <a:buFont typeface="Arial"/>
              <a:buChar char="•"/>
            </a:pPr>
            <a:r>
              <a:rPr lang="en-GB" sz="1600" dirty="0" smtClean="0">
                <a:latin typeface="Arial"/>
                <a:cs typeface="Arial"/>
              </a:rPr>
              <a:t>There </a:t>
            </a:r>
            <a:r>
              <a:rPr lang="en-GB" sz="1600" dirty="0">
                <a:latin typeface="Arial"/>
                <a:cs typeface="Arial"/>
              </a:rPr>
              <a:t>have been no injuries/fatalities [OR]</a:t>
            </a:r>
          </a:p>
          <a:p>
            <a:pPr marL="285750" indent="-285750">
              <a:lnSpc>
                <a:spcPct val="130000"/>
              </a:lnSpc>
              <a:buFont typeface="Arial"/>
              <a:buChar char="•"/>
            </a:pPr>
            <a:r>
              <a:rPr lang="en-GB" sz="1600" dirty="0">
                <a:latin typeface="Arial"/>
                <a:cs typeface="Arial"/>
              </a:rPr>
              <a:t>There have been injuries/fatalities totalling [</a:t>
            </a:r>
            <a:r>
              <a:rPr lang="en-GB" sz="1600" dirty="0" smtClean="0">
                <a:latin typeface="Arial"/>
                <a:cs typeface="Arial"/>
              </a:rPr>
              <a:t>NUMBER]</a:t>
            </a:r>
            <a:endParaRPr lang="en-GB" sz="1600" dirty="0">
              <a:latin typeface="Arial"/>
              <a:cs typeface="Arial"/>
            </a:endParaRPr>
          </a:p>
          <a:p>
            <a:pPr>
              <a:lnSpc>
                <a:spcPct val="130000"/>
              </a:lnSpc>
            </a:pPr>
            <a:r>
              <a:rPr lang="en-GB" sz="1600" dirty="0">
                <a:latin typeface="Arial"/>
                <a:cs typeface="Arial"/>
              </a:rPr>
              <a:t> </a:t>
            </a:r>
          </a:p>
          <a:p>
            <a:pPr>
              <a:lnSpc>
                <a:spcPct val="130000"/>
              </a:lnSpc>
            </a:pPr>
            <a:r>
              <a:rPr lang="en-GB" sz="1600" dirty="0">
                <a:latin typeface="Arial"/>
                <a:cs typeface="Arial"/>
              </a:rPr>
              <a:t>The Police / authorities / H&amp;S Executive are investigating the cause of the incident with the full co-operation of the Company. </a:t>
            </a:r>
            <a:endParaRPr lang="en-GB" sz="1600" dirty="0" smtClean="0">
              <a:latin typeface="Arial"/>
              <a:cs typeface="Arial"/>
            </a:endParaRPr>
          </a:p>
          <a:p>
            <a:pPr>
              <a:lnSpc>
                <a:spcPct val="130000"/>
              </a:lnSpc>
            </a:pPr>
            <a:endParaRPr lang="en-GB" sz="1600" dirty="0">
              <a:latin typeface="Arial"/>
              <a:cs typeface="Arial"/>
            </a:endParaRPr>
          </a:p>
          <a:p>
            <a:pPr>
              <a:lnSpc>
                <a:spcPct val="130000"/>
              </a:lnSpc>
            </a:pPr>
            <a:r>
              <a:rPr lang="en-GB" sz="1600" dirty="0">
                <a:latin typeface="Arial"/>
                <a:cs typeface="Arial"/>
              </a:rPr>
              <a:t>We are implementing a business recovery plan and are contacting</a:t>
            </a:r>
            <a:r>
              <a:rPr lang="en-GB" sz="1600" dirty="0" smtClean="0">
                <a:latin typeface="Arial"/>
                <a:cs typeface="Arial"/>
              </a:rPr>
              <a:t>:</a:t>
            </a:r>
          </a:p>
          <a:p>
            <a:pPr>
              <a:lnSpc>
                <a:spcPct val="130000"/>
              </a:lnSpc>
            </a:pPr>
            <a:endParaRPr lang="en-GB" sz="1600" b="1" dirty="0">
              <a:latin typeface="Arial"/>
              <a:cs typeface="Arial"/>
            </a:endParaRPr>
          </a:p>
        </p:txBody>
      </p:sp>
      <p:grpSp>
        <p:nvGrpSpPr>
          <p:cNvPr id="3" name="Group 2"/>
          <p:cNvGrpSpPr/>
          <p:nvPr/>
        </p:nvGrpSpPr>
        <p:grpSpPr>
          <a:xfrm>
            <a:off x="899592" y="635374"/>
            <a:ext cx="4608512" cy="911261"/>
            <a:chOff x="903599" y="635374"/>
            <a:chExt cx="1490806" cy="911261"/>
          </a:xfrm>
        </p:grpSpPr>
        <p:sp>
          <p:nvSpPr>
            <p:cNvPr id="4" name="Right Triangle 3"/>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5" name="Rectangle 4"/>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6" name="Rectangle 5"/>
          <p:cNvSpPr/>
          <p:nvPr/>
        </p:nvSpPr>
        <p:spPr>
          <a:xfrm>
            <a:off x="899592" y="476672"/>
            <a:ext cx="4968552"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10: TEMPLATE LETTER</a:t>
            </a:r>
            <a:endParaRPr lang="en-US" sz="2800" dirty="0">
              <a:ln w="12700">
                <a:solidFill>
                  <a:schemeClr val="bg1"/>
                </a:solidFill>
              </a:ln>
              <a:solidFill>
                <a:srgbClr val="FFFFFF"/>
              </a:solidFill>
              <a:latin typeface="Droid Sans"/>
              <a:cs typeface="Droid Sans"/>
            </a:endParaRPr>
          </a:p>
        </p:txBody>
      </p:sp>
      <p:sp>
        <p:nvSpPr>
          <p:cNvPr id="7" name="Rectangle 6"/>
          <p:cNvSpPr/>
          <p:nvPr/>
        </p:nvSpPr>
        <p:spPr>
          <a:xfrm>
            <a:off x="899592" y="4587974"/>
            <a:ext cx="7541369" cy="338554"/>
          </a:xfrm>
          <a:prstGeom prst="rect">
            <a:avLst/>
          </a:prstGeom>
        </p:spPr>
        <p:txBody>
          <a:bodyPr wrap="square">
            <a:spAutoFit/>
          </a:bodyPr>
          <a:lstStyle/>
          <a:p>
            <a:pPr algn="r"/>
            <a:r>
              <a:rPr lang="en-GB" sz="1600" b="1" i="1" dirty="0" smtClean="0">
                <a:solidFill>
                  <a:srgbClr val="FFFFFF"/>
                </a:solidFill>
              </a:rPr>
              <a:t>CONT….</a:t>
            </a:r>
            <a:r>
              <a:rPr lang="en-GB" sz="1600" dirty="0" smtClean="0"/>
              <a:t>.</a:t>
            </a:r>
            <a:endParaRPr lang="en-US" sz="15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989030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775047" y="1635646"/>
            <a:ext cx="7541369" cy="2960810"/>
          </a:xfrm>
          <a:prstGeom prst="rect">
            <a:avLst/>
          </a:prstGeom>
          <a:solidFill>
            <a:schemeClr val="bg1">
              <a:lumMod val="95000"/>
            </a:schemeClr>
          </a:solidFill>
          <a:ln>
            <a:solidFill>
              <a:schemeClr val="tx1"/>
            </a:solidFill>
          </a:ln>
        </p:spPr>
        <p:txBody>
          <a:bodyPr wrap="square">
            <a:spAutoFit/>
          </a:bodyPr>
          <a:lstStyle/>
          <a:p>
            <a:pPr>
              <a:lnSpc>
                <a:spcPct val="130000"/>
              </a:lnSpc>
            </a:pPr>
            <a:r>
              <a:rPr lang="en-GB" sz="1600" b="1" dirty="0" smtClean="0">
                <a:latin typeface="Arial"/>
                <a:cs typeface="Arial"/>
              </a:rPr>
              <a:t>Our </a:t>
            </a:r>
            <a:r>
              <a:rPr lang="en-GB" sz="1600" b="1" dirty="0">
                <a:latin typeface="Arial"/>
                <a:cs typeface="Arial"/>
              </a:rPr>
              <a:t>Employees</a:t>
            </a:r>
          </a:p>
          <a:p>
            <a:pPr>
              <a:lnSpc>
                <a:spcPct val="130000"/>
              </a:lnSpc>
            </a:pPr>
            <a:r>
              <a:rPr lang="en-GB" sz="1600" dirty="0">
                <a:latin typeface="Arial"/>
                <a:cs typeface="Arial"/>
              </a:rPr>
              <a:t>Employees will be contacted by their Manager, if they’re not contacted within [</a:t>
            </a:r>
            <a:r>
              <a:rPr lang="en-GB" sz="1600" dirty="0" smtClean="0">
                <a:latin typeface="Arial"/>
                <a:cs typeface="Arial"/>
              </a:rPr>
              <a:t>X] </a:t>
            </a:r>
            <a:r>
              <a:rPr lang="en-GB" sz="1600" dirty="0">
                <a:latin typeface="Arial"/>
                <a:cs typeface="Arial"/>
              </a:rPr>
              <a:t>hours they should call the number below.</a:t>
            </a:r>
          </a:p>
          <a:p>
            <a:pPr>
              <a:lnSpc>
                <a:spcPct val="130000"/>
              </a:lnSpc>
            </a:pPr>
            <a:endParaRPr lang="en-GB" sz="1600" b="1" dirty="0" smtClean="0">
              <a:latin typeface="Arial"/>
              <a:cs typeface="Arial"/>
            </a:endParaRPr>
          </a:p>
          <a:p>
            <a:pPr>
              <a:lnSpc>
                <a:spcPct val="130000"/>
              </a:lnSpc>
            </a:pPr>
            <a:r>
              <a:rPr lang="en-GB" sz="1600" b="1" dirty="0" smtClean="0">
                <a:latin typeface="Arial"/>
                <a:cs typeface="Arial"/>
              </a:rPr>
              <a:t>Relatives </a:t>
            </a:r>
            <a:r>
              <a:rPr lang="en-GB" sz="1600" b="1" dirty="0">
                <a:latin typeface="Arial"/>
                <a:cs typeface="Arial"/>
              </a:rPr>
              <a:t>and Friends of Employees</a:t>
            </a:r>
          </a:p>
          <a:p>
            <a:pPr>
              <a:lnSpc>
                <a:spcPct val="130000"/>
              </a:lnSpc>
            </a:pPr>
            <a:r>
              <a:rPr lang="en-GB" sz="1600" dirty="0">
                <a:latin typeface="Arial"/>
                <a:cs typeface="Arial"/>
              </a:rPr>
              <a:t>If you have any concerns, please call [X]</a:t>
            </a:r>
          </a:p>
          <a:p>
            <a:pPr>
              <a:lnSpc>
                <a:spcPct val="130000"/>
              </a:lnSpc>
            </a:pPr>
            <a:endParaRPr lang="en-GB" sz="1600" b="1" dirty="0" smtClean="0">
              <a:latin typeface="Arial"/>
              <a:cs typeface="Arial"/>
            </a:endParaRPr>
          </a:p>
          <a:p>
            <a:pPr>
              <a:lnSpc>
                <a:spcPct val="130000"/>
              </a:lnSpc>
            </a:pPr>
            <a:r>
              <a:rPr lang="en-GB" sz="1600" b="1" dirty="0" smtClean="0">
                <a:latin typeface="Arial"/>
                <a:cs typeface="Arial"/>
              </a:rPr>
              <a:t>Customers </a:t>
            </a:r>
            <a:r>
              <a:rPr lang="en-GB" sz="1600" b="1" dirty="0">
                <a:latin typeface="Arial"/>
                <a:cs typeface="Arial"/>
              </a:rPr>
              <a:t>and </a:t>
            </a:r>
            <a:r>
              <a:rPr lang="en-GB" sz="1600" b="1" dirty="0" smtClean="0">
                <a:latin typeface="Arial"/>
                <a:cs typeface="Arial"/>
              </a:rPr>
              <a:t>Suppliers</a:t>
            </a:r>
          </a:p>
          <a:p>
            <a:pPr>
              <a:lnSpc>
                <a:spcPct val="130000"/>
              </a:lnSpc>
            </a:pPr>
            <a:r>
              <a:rPr lang="en-GB" sz="1600" dirty="0">
                <a:latin typeface="Arial"/>
                <a:cs typeface="Arial"/>
              </a:rPr>
              <a:t>If you have any concerns, please call [X</a:t>
            </a:r>
            <a:r>
              <a:rPr lang="en-GB" sz="1600" dirty="0" smtClean="0">
                <a:latin typeface="Arial"/>
                <a:cs typeface="Arial"/>
              </a:rPr>
              <a:t>]</a:t>
            </a:r>
            <a:endParaRPr lang="en-GB" sz="1600" dirty="0">
              <a:latin typeface="Arial"/>
              <a:cs typeface="Arial"/>
            </a:endParaRPr>
          </a:p>
        </p:txBody>
      </p:sp>
      <p:grpSp>
        <p:nvGrpSpPr>
          <p:cNvPr id="3" name="Group 2"/>
          <p:cNvGrpSpPr/>
          <p:nvPr/>
        </p:nvGrpSpPr>
        <p:grpSpPr>
          <a:xfrm>
            <a:off x="899592" y="635374"/>
            <a:ext cx="4536504" cy="911261"/>
            <a:chOff x="903599" y="635374"/>
            <a:chExt cx="1490806" cy="911261"/>
          </a:xfrm>
        </p:grpSpPr>
        <p:sp>
          <p:nvSpPr>
            <p:cNvPr id="4" name="Right Triangle 3"/>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5" name="Rectangle 4"/>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6" name="Rectangle 5"/>
          <p:cNvSpPr/>
          <p:nvPr/>
        </p:nvSpPr>
        <p:spPr>
          <a:xfrm>
            <a:off x="899592" y="476672"/>
            <a:ext cx="4968552"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11: TEMPLATE LETTER</a:t>
            </a:r>
            <a:endParaRPr lang="en-US" sz="2800" dirty="0">
              <a:ln w="12700">
                <a:solidFill>
                  <a:schemeClr val="bg1"/>
                </a:solidFill>
              </a:ln>
              <a:solidFill>
                <a:srgbClr val="FFFFFF"/>
              </a:solidFill>
              <a:latin typeface="Droid Sans"/>
              <a:cs typeface="Droid Sans"/>
            </a:endParaRPr>
          </a:p>
        </p:txBody>
      </p:sp>
      <p:sp>
        <p:nvSpPr>
          <p:cNvPr id="7" name="Rectangle 6"/>
          <p:cNvSpPr/>
          <p:nvPr/>
        </p:nvSpPr>
        <p:spPr>
          <a:xfrm>
            <a:off x="899592" y="4587974"/>
            <a:ext cx="7541369" cy="338554"/>
          </a:xfrm>
          <a:prstGeom prst="rect">
            <a:avLst/>
          </a:prstGeom>
        </p:spPr>
        <p:txBody>
          <a:bodyPr wrap="square">
            <a:spAutoFit/>
          </a:bodyPr>
          <a:lstStyle/>
          <a:p>
            <a:pPr algn="r"/>
            <a:r>
              <a:rPr lang="en-GB" sz="1600" b="1" i="1" dirty="0" smtClean="0">
                <a:solidFill>
                  <a:srgbClr val="FFFFFF"/>
                </a:solidFill>
              </a:rPr>
              <a:t>CONT….</a:t>
            </a:r>
            <a:r>
              <a:rPr lang="en-GB" sz="1600" dirty="0" smtClean="0"/>
              <a:t>.</a:t>
            </a:r>
            <a:endParaRPr lang="en-US" sz="15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95376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775047" y="1635646"/>
            <a:ext cx="7541369" cy="2000548"/>
          </a:xfrm>
          <a:prstGeom prst="rect">
            <a:avLst/>
          </a:prstGeom>
          <a:solidFill>
            <a:schemeClr val="bg1">
              <a:lumMod val="95000"/>
            </a:schemeClr>
          </a:solidFill>
          <a:ln>
            <a:solidFill>
              <a:schemeClr val="tx1"/>
            </a:solidFill>
          </a:ln>
        </p:spPr>
        <p:txBody>
          <a:bodyPr wrap="square">
            <a:spAutoFit/>
          </a:bodyPr>
          <a:lstStyle/>
          <a:p>
            <a:pPr>
              <a:lnSpc>
                <a:spcPct val="130000"/>
              </a:lnSpc>
            </a:pPr>
            <a:r>
              <a:rPr lang="en-GB" sz="1600" b="1" dirty="0">
                <a:latin typeface="Arial"/>
                <a:cs typeface="Arial"/>
              </a:rPr>
              <a:t>[</a:t>
            </a:r>
            <a:r>
              <a:rPr lang="en-GB" sz="1600" dirty="0">
                <a:latin typeface="Arial"/>
                <a:cs typeface="Arial"/>
              </a:rPr>
              <a:t>YOUR ORGANISATION] has a business resilience plan and it has been invoked. Contact can be made at .................................................. Tel ................................ from ..........am/pm on ..........................</a:t>
            </a:r>
          </a:p>
          <a:p>
            <a:pPr>
              <a:lnSpc>
                <a:spcPct val="130000"/>
              </a:lnSpc>
            </a:pPr>
            <a:endParaRPr lang="en-GB" sz="1600" dirty="0" smtClean="0">
              <a:latin typeface="Arial"/>
              <a:cs typeface="Arial"/>
            </a:endParaRPr>
          </a:p>
          <a:p>
            <a:pPr>
              <a:lnSpc>
                <a:spcPct val="130000"/>
              </a:lnSpc>
            </a:pPr>
            <a:r>
              <a:rPr lang="en-GB" sz="1600" dirty="0" smtClean="0">
                <a:latin typeface="Arial"/>
                <a:cs typeface="Arial"/>
              </a:rPr>
              <a:t>A </a:t>
            </a:r>
            <a:r>
              <a:rPr lang="en-GB" sz="1600" dirty="0">
                <a:latin typeface="Arial"/>
                <a:cs typeface="Arial"/>
              </a:rPr>
              <a:t>further announcement will be made as soon as possible</a:t>
            </a:r>
            <a:r>
              <a:rPr lang="en-GB" sz="1600" dirty="0" smtClean="0">
                <a:latin typeface="Arial"/>
                <a:cs typeface="Arial"/>
              </a:rPr>
              <a:t>.</a:t>
            </a:r>
          </a:p>
          <a:p>
            <a:pPr>
              <a:lnSpc>
                <a:spcPct val="130000"/>
              </a:lnSpc>
            </a:pPr>
            <a:endParaRPr lang="en-GB" sz="1600" b="1" dirty="0">
              <a:latin typeface="Arial"/>
              <a:cs typeface="Arial"/>
            </a:endParaRPr>
          </a:p>
        </p:txBody>
      </p:sp>
      <p:grpSp>
        <p:nvGrpSpPr>
          <p:cNvPr id="3" name="Group 2"/>
          <p:cNvGrpSpPr/>
          <p:nvPr/>
        </p:nvGrpSpPr>
        <p:grpSpPr>
          <a:xfrm>
            <a:off x="899592" y="635374"/>
            <a:ext cx="4536504" cy="911261"/>
            <a:chOff x="903599" y="635374"/>
            <a:chExt cx="1490806" cy="911261"/>
          </a:xfrm>
        </p:grpSpPr>
        <p:sp>
          <p:nvSpPr>
            <p:cNvPr id="4" name="Right Triangle 3"/>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5" name="Rectangle 4"/>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6" name="Rectangle 5"/>
          <p:cNvSpPr/>
          <p:nvPr/>
        </p:nvSpPr>
        <p:spPr>
          <a:xfrm>
            <a:off x="899592" y="476672"/>
            <a:ext cx="4968552"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12: TEMPLATE LETTER</a:t>
            </a:r>
            <a:endParaRPr lang="en-US" sz="2800" dirty="0">
              <a:ln w="12700">
                <a:solidFill>
                  <a:schemeClr val="bg1"/>
                </a:solidFill>
              </a:ln>
              <a:solidFill>
                <a:srgbClr val="FFFFFF"/>
              </a:solidFill>
              <a:latin typeface="Droid Sans"/>
              <a:cs typeface="Droid Sans"/>
            </a:endParaRPr>
          </a:p>
        </p:txBody>
      </p:sp>
      <p:sp>
        <p:nvSpPr>
          <p:cNvPr id="7" name="Rectangle 6"/>
          <p:cNvSpPr/>
          <p:nvPr/>
        </p:nvSpPr>
        <p:spPr>
          <a:xfrm>
            <a:off x="899592" y="4587974"/>
            <a:ext cx="7541369" cy="338554"/>
          </a:xfrm>
          <a:prstGeom prst="rect">
            <a:avLst/>
          </a:prstGeom>
        </p:spPr>
        <p:txBody>
          <a:bodyPr wrap="square">
            <a:spAutoFit/>
          </a:bodyPr>
          <a:lstStyle/>
          <a:p>
            <a:pPr algn="r"/>
            <a:r>
              <a:rPr lang="en-GB" sz="1600" b="1" i="1" dirty="0" smtClean="0">
                <a:solidFill>
                  <a:srgbClr val="FFFFFF"/>
                </a:solidFill>
              </a:rPr>
              <a:t>CONT….</a:t>
            </a:r>
            <a:r>
              <a:rPr lang="en-GB" sz="1600" dirty="0" smtClean="0"/>
              <a:t>.</a:t>
            </a:r>
            <a:endParaRPr lang="en-US" sz="15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989030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1C3853"/>
        </a:solidFill>
        <a:effectLst/>
      </p:bgPr>
    </p:bg>
    <p:spTree>
      <p:nvGrpSpPr>
        <p:cNvPr id="1" name=""/>
        <p:cNvGrpSpPr/>
        <p:nvPr/>
      </p:nvGrpSpPr>
      <p:grpSpPr>
        <a:xfrm>
          <a:off x="0" y="0"/>
          <a:ext cx="0" cy="0"/>
          <a:chOff x="0" y="0"/>
          <a:chExt cx="0" cy="0"/>
        </a:xfrm>
      </p:grpSpPr>
      <p:grpSp>
        <p:nvGrpSpPr>
          <p:cNvPr id="8" name="Group 7"/>
          <p:cNvGrpSpPr/>
          <p:nvPr/>
        </p:nvGrpSpPr>
        <p:grpSpPr>
          <a:xfrm>
            <a:off x="899592" y="635374"/>
            <a:ext cx="2376264"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927200" y="476672"/>
            <a:ext cx="2348656" cy="702756"/>
          </a:xfrm>
          <a:prstGeom prst="rect">
            <a:avLst/>
          </a:prstGeom>
        </p:spPr>
        <p:txBody>
          <a:bodyPr wrap="square">
            <a:spAutoFit/>
          </a:bodyPr>
          <a:lstStyle/>
          <a:p>
            <a:pPr algn="ctr">
              <a:lnSpc>
                <a:spcPct val="150000"/>
              </a:lnSpc>
            </a:pPr>
            <a:r>
              <a:rPr lang="en-US" sz="2800" dirty="0" smtClean="0">
                <a:ln w="12700">
                  <a:solidFill>
                    <a:schemeClr val="bg1"/>
                  </a:solidFill>
                </a:ln>
                <a:solidFill>
                  <a:srgbClr val="FFFFFF"/>
                </a:solidFill>
                <a:latin typeface="Droid Sans"/>
                <a:cs typeface="Droid Sans"/>
              </a:rPr>
              <a:t>ABOUT SIRV</a:t>
            </a:r>
            <a:endParaRPr lang="en-US" sz="2800" dirty="0">
              <a:ln w="12700">
                <a:solidFill>
                  <a:schemeClr val="bg1"/>
                </a:solidFill>
              </a:ln>
              <a:solidFill>
                <a:srgbClr val="FFFFFF"/>
              </a:solidFill>
              <a:latin typeface="Droid Sans"/>
              <a:cs typeface="Droid Sans"/>
            </a:endParaRPr>
          </a:p>
        </p:txBody>
      </p:sp>
      <p:sp>
        <p:nvSpPr>
          <p:cNvPr id="19" name="Rectangle 18"/>
          <p:cNvSpPr/>
          <p:nvPr/>
        </p:nvSpPr>
        <p:spPr>
          <a:xfrm>
            <a:off x="775047" y="1563638"/>
            <a:ext cx="7541369" cy="2843086"/>
          </a:xfrm>
          <a:prstGeom prst="rect">
            <a:avLst/>
          </a:prstGeom>
        </p:spPr>
        <p:txBody>
          <a:bodyPr wrap="square">
            <a:spAutoFit/>
          </a:bodyPr>
          <a:lstStyle/>
          <a:p>
            <a:pPr>
              <a:lnSpc>
                <a:spcPct val="150000"/>
              </a:lnSpc>
            </a:pPr>
            <a:r>
              <a:rPr lang="en-US" sz="1500" dirty="0" smtClean="0">
                <a:ln w="12700">
                  <a:solidFill>
                    <a:schemeClr val="bg1"/>
                  </a:solidFill>
                </a:ln>
                <a:solidFill>
                  <a:srgbClr val="FFFFFF"/>
                </a:solidFill>
                <a:latin typeface="Arial"/>
                <a:cs typeface="Arial"/>
              </a:rPr>
              <a:t>Systematic Intelligent Risk Valuation (SIRV), is a software platform used by some of the biggest brands in the world to improve the quality of reporting and decision making. </a:t>
            </a:r>
          </a:p>
          <a:p>
            <a:pPr>
              <a:lnSpc>
                <a:spcPct val="150000"/>
              </a:lnSpc>
            </a:pPr>
            <a:endParaRPr lang="en-US" sz="1500" dirty="0">
              <a:ln w="12700">
                <a:solidFill>
                  <a:schemeClr val="bg1"/>
                </a:solidFill>
              </a:ln>
              <a:solidFill>
                <a:srgbClr val="FFFFFF"/>
              </a:solidFill>
              <a:latin typeface="Arial"/>
              <a:cs typeface="Arial"/>
            </a:endParaRPr>
          </a:p>
          <a:p>
            <a:pPr>
              <a:lnSpc>
                <a:spcPct val="150000"/>
              </a:lnSpc>
            </a:pPr>
            <a:r>
              <a:rPr lang="en-US" sz="1500" dirty="0" smtClean="0">
                <a:ln w="12700">
                  <a:solidFill>
                    <a:schemeClr val="bg1"/>
                  </a:solidFill>
                </a:ln>
                <a:solidFill>
                  <a:srgbClr val="FFFFFF"/>
                </a:solidFill>
                <a:latin typeface="Arial"/>
                <a:cs typeface="Arial"/>
              </a:rPr>
              <a:t>Find out more at </a:t>
            </a:r>
            <a:r>
              <a:rPr lang="en-US" sz="1500" dirty="0" err="1" smtClean="0">
                <a:ln w="12700">
                  <a:solidFill>
                    <a:schemeClr val="bg1"/>
                  </a:solidFill>
                </a:ln>
                <a:solidFill>
                  <a:srgbClr val="FFFFFF"/>
                </a:solidFill>
                <a:latin typeface="Arial"/>
                <a:cs typeface="Arial"/>
              </a:rPr>
              <a:t>getsirv.com</a:t>
            </a:r>
            <a:endParaRPr lang="en-US" sz="1500" dirty="0" smtClean="0">
              <a:ln w="12700">
                <a:solidFill>
                  <a:schemeClr val="bg1"/>
                </a:solidFill>
              </a:ln>
              <a:solidFill>
                <a:srgbClr val="FFFFFF"/>
              </a:solidFill>
              <a:latin typeface="Arial"/>
              <a:cs typeface="Arial"/>
            </a:endParaRPr>
          </a:p>
          <a:p>
            <a:pPr>
              <a:lnSpc>
                <a:spcPct val="150000"/>
              </a:lnSpc>
            </a:pPr>
            <a:endParaRPr lang="en-US" sz="1500" dirty="0">
              <a:ln w="12700">
                <a:solidFill>
                  <a:schemeClr val="bg1"/>
                </a:solidFill>
              </a:ln>
              <a:solidFill>
                <a:srgbClr val="FFFFFF"/>
              </a:solidFill>
              <a:latin typeface="Arial"/>
              <a:cs typeface="Arial"/>
            </a:endParaRPr>
          </a:p>
          <a:p>
            <a:pPr>
              <a:lnSpc>
                <a:spcPct val="150000"/>
              </a:lnSpc>
            </a:pPr>
            <a:r>
              <a:rPr lang="en-US" sz="1500" dirty="0" smtClean="0">
                <a:ln w="12700">
                  <a:solidFill>
                    <a:schemeClr val="bg1"/>
                  </a:solidFill>
                </a:ln>
                <a:solidFill>
                  <a:srgbClr val="FFFFFF"/>
                </a:solidFill>
                <a:latin typeface="Arial"/>
                <a:cs typeface="Arial"/>
              </a:rPr>
              <a:t>Got any feedback? We’d love to hear your thoughts, please email </a:t>
            </a:r>
            <a:r>
              <a:rPr lang="en-US" sz="1500" dirty="0" err="1" smtClean="0">
                <a:ln w="12700">
                  <a:solidFill>
                    <a:schemeClr val="bg1"/>
                  </a:solidFill>
                </a:ln>
                <a:solidFill>
                  <a:srgbClr val="FFFFFF"/>
                </a:solidFill>
                <a:latin typeface="Arial"/>
                <a:cs typeface="Arial"/>
              </a:rPr>
              <a:t>info@sirv.co.uk</a:t>
            </a:r>
            <a:endParaRPr lang="en-US" sz="1500" dirty="0" smtClean="0">
              <a:ln w="12700">
                <a:solidFill>
                  <a:schemeClr val="bg1"/>
                </a:solidFill>
              </a:ln>
              <a:solidFill>
                <a:srgbClr val="FFFFFF"/>
              </a:solidFill>
              <a:latin typeface="Arial"/>
              <a:cs typeface="Arial"/>
            </a:endParaRPr>
          </a:p>
          <a:p>
            <a:pPr>
              <a:lnSpc>
                <a:spcPct val="150000"/>
              </a:lnSpc>
            </a:pPr>
            <a:endParaRPr lang="en-US" sz="1500" dirty="0">
              <a:ln w="12700">
                <a:solidFill>
                  <a:schemeClr val="bg1"/>
                </a:solidFill>
              </a:ln>
              <a:solidFill>
                <a:srgbClr val="FFFFFF"/>
              </a:solidFill>
              <a:latin typeface="Arial"/>
              <a:cs typeface="Arial"/>
            </a:endParaRPr>
          </a:p>
          <a:p>
            <a:pPr>
              <a:lnSpc>
                <a:spcPct val="150000"/>
              </a:lnSpc>
            </a:pPr>
            <a:endParaRPr lang="en-US" sz="15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39555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1C3853"/>
        </a:solidFill>
        <a:effectLst/>
      </p:bgPr>
    </p:bg>
    <p:spTree>
      <p:nvGrpSpPr>
        <p:cNvPr id="1" name=""/>
        <p:cNvGrpSpPr/>
        <p:nvPr/>
      </p:nvGrpSpPr>
      <p:grpSpPr>
        <a:xfrm>
          <a:off x="0" y="0"/>
          <a:ext cx="0" cy="0"/>
          <a:chOff x="0" y="0"/>
          <a:chExt cx="0" cy="0"/>
        </a:xfrm>
      </p:grpSpPr>
      <p:grpSp>
        <p:nvGrpSpPr>
          <p:cNvPr id="8" name="Group 7"/>
          <p:cNvGrpSpPr/>
          <p:nvPr/>
        </p:nvGrpSpPr>
        <p:grpSpPr>
          <a:xfrm>
            <a:off x="899592" y="635374"/>
            <a:ext cx="2232248"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668652" y="476672"/>
            <a:ext cx="2679212" cy="702756"/>
          </a:xfrm>
          <a:prstGeom prst="rect">
            <a:avLst/>
          </a:prstGeom>
        </p:spPr>
        <p:txBody>
          <a:bodyPr wrap="square">
            <a:spAutoFit/>
          </a:bodyPr>
          <a:lstStyle/>
          <a:p>
            <a:pPr algn="ctr">
              <a:lnSpc>
                <a:spcPct val="150000"/>
              </a:lnSpc>
            </a:pPr>
            <a:r>
              <a:rPr lang="en-US" sz="2800" dirty="0" smtClean="0">
                <a:ln w="12700">
                  <a:solidFill>
                    <a:schemeClr val="bg1"/>
                  </a:solidFill>
                </a:ln>
                <a:solidFill>
                  <a:srgbClr val="FFFFFF"/>
                </a:solidFill>
                <a:latin typeface="Droid Sans"/>
                <a:cs typeface="Droid Sans"/>
              </a:rPr>
              <a:t>DISCLAIMER</a:t>
            </a:r>
            <a:endParaRPr lang="en-US" sz="2800" dirty="0">
              <a:ln w="12700">
                <a:solidFill>
                  <a:schemeClr val="bg1"/>
                </a:solidFill>
              </a:ln>
              <a:solidFill>
                <a:srgbClr val="FFFFFF"/>
              </a:solidFill>
              <a:latin typeface="Droid Sans"/>
              <a:cs typeface="Droid Sans"/>
            </a:endParaRPr>
          </a:p>
        </p:txBody>
      </p:sp>
      <p:sp>
        <p:nvSpPr>
          <p:cNvPr id="2" name="Rectangle 1"/>
          <p:cNvSpPr/>
          <p:nvPr/>
        </p:nvSpPr>
        <p:spPr>
          <a:xfrm>
            <a:off x="899590" y="1689939"/>
            <a:ext cx="7488833" cy="2970043"/>
          </a:xfrm>
          <a:prstGeom prst="rect">
            <a:avLst/>
          </a:prstGeom>
        </p:spPr>
        <p:txBody>
          <a:bodyPr wrap="square">
            <a:spAutoFit/>
          </a:bodyPr>
          <a:lstStyle/>
          <a:p>
            <a:r>
              <a:rPr lang="en-GB" sz="1100" dirty="0">
                <a:solidFill>
                  <a:schemeClr val="bg1"/>
                </a:solidFill>
                <a:latin typeface="Arial"/>
                <a:cs typeface="Arial"/>
              </a:rPr>
              <a:t>The information contained in this website is for general information purposes only. The information is provided by </a:t>
            </a:r>
            <a:r>
              <a:rPr lang="en-GB" sz="1100" dirty="0" smtClean="0">
                <a:solidFill>
                  <a:schemeClr val="bg1"/>
                </a:solidFill>
                <a:latin typeface="Arial"/>
                <a:cs typeface="Arial"/>
              </a:rPr>
              <a:t>SIRV Systems Limited and </a:t>
            </a:r>
            <a:r>
              <a:rPr lang="en-GB" sz="1100" dirty="0">
                <a:solidFill>
                  <a:schemeClr val="bg1"/>
                </a:solidFill>
                <a:latin typeface="Arial"/>
                <a:cs typeface="Arial"/>
              </a:rPr>
              <a:t>while we endeavour to keep the information up to date and correct, we make no representations or warranties of any kind, express or implied, about the completeness, accuracy, reliability, suitability or availability with respect to the website or the information, products, services, or related graphics contained on the website for any purpose. Any reliance you place on such information is therefore strictly at your own risk</a:t>
            </a:r>
            <a:r>
              <a:rPr lang="en-GB" sz="1100" dirty="0" smtClean="0">
                <a:solidFill>
                  <a:schemeClr val="bg1"/>
                </a:solidFill>
                <a:latin typeface="Arial"/>
                <a:cs typeface="Arial"/>
              </a:rPr>
              <a:t>.</a:t>
            </a:r>
          </a:p>
          <a:p>
            <a:endParaRPr lang="en-GB" sz="1100" dirty="0">
              <a:solidFill>
                <a:schemeClr val="bg1"/>
              </a:solidFill>
              <a:latin typeface="Arial"/>
              <a:cs typeface="Arial"/>
            </a:endParaRPr>
          </a:p>
          <a:p>
            <a:r>
              <a:rPr lang="en-GB" sz="1100" dirty="0">
                <a:solidFill>
                  <a:schemeClr val="bg1"/>
                </a:solidFill>
                <a:latin typeface="Arial"/>
                <a:cs typeface="Arial"/>
              </a:rPr>
              <a:t>In no event will we be liable for any loss or damage including without limitation, indirect or consequential loss or damage, or any loss or damage whatsoever arising from loss of data or profits arising out of, or in connection with, the use of this website</a:t>
            </a:r>
            <a:r>
              <a:rPr lang="en-GB" sz="1100" dirty="0" smtClean="0">
                <a:solidFill>
                  <a:schemeClr val="bg1"/>
                </a:solidFill>
                <a:latin typeface="Arial"/>
                <a:cs typeface="Arial"/>
              </a:rPr>
              <a:t>.</a:t>
            </a:r>
          </a:p>
          <a:p>
            <a:endParaRPr lang="en-GB" sz="1100" dirty="0">
              <a:solidFill>
                <a:schemeClr val="bg1"/>
              </a:solidFill>
              <a:latin typeface="Arial"/>
              <a:cs typeface="Arial"/>
            </a:endParaRPr>
          </a:p>
          <a:p>
            <a:r>
              <a:rPr lang="en-GB" sz="1100" dirty="0">
                <a:solidFill>
                  <a:schemeClr val="bg1"/>
                </a:solidFill>
                <a:latin typeface="Arial"/>
                <a:cs typeface="Arial"/>
              </a:rPr>
              <a:t>Through this website you are able to link to other websites which are not under the control of </a:t>
            </a:r>
            <a:r>
              <a:rPr lang="en-GB" sz="1100" dirty="0" smtClean="0">
                <a:solidFill>
                  <a:schemeClr val="bg1"/>
                </a:solidFill>
                <a:latin typeface="Arial"/>
                <a:cs typeface="Arial"/>
              </a:rPr>
              <a:t>SIRV Systems Limited. </a:t>
            </a:r>
            <a:r>
              <a:rPr lang="en-GB" sz="1100" dirty="0">
                <a:solidFill>
                  <a:schemeClr val="bg1"/>
                </a:solidFill>
                <a:latin typeface="Arial"/>
                <a:cs typeface="Arial"/>
              </a:rPr>
              <a:t>We have no control over the nature, content and availability of those sites. The inclusion of any links does not necessarily imply a recommendation or endorse the views expressed within them</a:t>
            </a:r>
            <a:r>
              <a:rPr lang="en-GB" sz="1100" dirty="0" smtClean="0">
                <a:solidFill>
                  <a:schemeClr val="bg1"/>
                </a:solidFill>
                <a:latin typeface="Arial"/>
                <a:cs typeface="Arial"/>
              </a:rPr>
              <a:t>.</a:t>
            </a:r>
          </a:p>
          <a:p>
            <a:endParaRPr lang="en-GB" sz="1100" dirty="0">
              <a:solidFill>
                <a:schemeClr val="bg1"/>
              </a:solidFill>
              <a:latin typeface="Arial"/>
              <a:cs typeface="Arial"/>
            </a:endParaRPr>
          </a:p>
          <a:p>
            <a:r>
              <a:rPr lang="en-GB" sz="1100" dirty="0">
                <a:solidFill>
                  <a:schemeClr val="bg1"/>
                </a:solidFill>
                <a:latin typeface="Arial"/>
                <a:cs typeface="Arial"/>
              </a:rPr>
              <a:t>Every effort is made to keep the website up and running smoothly. However, SIRV Systems Limited</a:t>
            </a:r>
            <a:r>
              <a:rPr lang="en-GB" sz="1100" dirty="0" smtClean="0">
                <a:solidFill>
                  <a:schemeClr val="bg1"/>
                </a:solidFill>
                <a:latin typeface="Arial"/>
                <a:cs typeface="Arial"/>
              </a:rPr>
              <a:t> </a:t>
            </a:r>
            <a:r>
              <a:rPr lang="en-GB" sz="1100" dirty="0">
                <a:solidFill>
                  <a:schemeClr val="bg1"/>
                </a:solidFill>
                <a:latin typeface="Arial"/>
                <a:cs typeface="Arial"/>
              </a:rPr>
              <a:t>takes no responsibility for, and will not be liable for, the website being temporarily unavailable due to technical issues beyond our control.</a:t>
            </a:r>
          </a:p>
        </p:txBody>
      </p:sp>
    </p:spTree>
    <p:extLst>
      <p:ext uri="{BB962C8B-B14F-4D97-AF65-F5344CB8AC3E}">
        <p14:creationId xmlns:p14="http://schemas.microsoft.com/office/powerpoint/2010/main" val="673695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C3853"/>
        </a:solidFill>
        <a:effectLst/>
      </p:bgPr>
    </p:bg>
    <p:spTree>
      <p:nvGrpSpPr>
        <p:cNvPr id="1" name=""/>
        <p:cNvGrpSpPr/>
        <p:nvPr/>
      </p:nvGrpSpPr>
      <p:grpSpPr>
        <a:xfrm>
          <a:off x="0" y="0"/>
          <a:ext cx="0" cy="0"/>
          <a:chOff x="0" y="0"/>
          <a:chExt cx="0" cy="0"/>
        </a:xfrm>
      </p:grpSpPr>
      <p:grpSp>
        <p:nvGrpSpPr>
          <p:cNvPr id="8" name="Group 7"/>
          <p:cNvGrpSpPr/>
          <p:nvPr/>
        </p:nvGrpSpPr>
        <p:grpSpPr>
          <a:xfrm>
            <a:off x="899592" y="635374"/>
            <a:ext cx="1940208"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524636" y="476672"/>
            <a:ext cx="2679212" cy="702756"/>
          </a:xfrm>
          <a:prstGeom prst="rect">
            <a:avLst/>
          </a:prstGeom>
        </p:spPr>
        <p:txBody>
          <a:bodyPr wrap="square">
            <a:spAutoFit/>
          </a:bodyPr>
          <a:lstStyle/>
          <a:p>
            <a:pPr algn="ctr">
              <a:lnSpc>
                <a:spcPct val="150000"/>
              </a:lnSpc>
            </a:pPr>
            <a:r>
              <a:rPr lang="en-US" sz="2800" dirty="0" smtClean="0">
                <a:ln w="12700">
                  <a:solidFill>
                    <a:schemeClr val="bg1"/>
                  </a:solidFill>
                </a:ln>
                <a:solidFill>
                  <a:srgbClr val="FFFFFF"/>
                </a:solidFill>
                <a:latin typeface="Droid Sans"/>
                <a:cs typeface="Droid Sans"/>
              </a:rPr>
              <a:t>CONTENTS</a:t>
            </a:r>
            <a:endParaRPr lang="en-US" sz="2800" dirty="0">
              <a:ln w="12700">
                <a:solidFill>
                  <a:schemeClr val="bg1"/>
                </a:solidFill>
              </a:ln>
              <a:solidFill>
                <a:srgbClr val="FFFFFF"/>
              </a:solidFill>
              <a:latin typeface="Droid Sans"/>
              <a:cs typeface="Droid Sans"/>
            </a:endParaRPr>
          </a:p>
        </p:txBody>
      </p:sp>
      <p:sp>
        <p:nvSpPr>
          <p:cNvPr id="19" name="Rectangle 18"/>
          <p:cNvSpPr/>
          <p:nvPr/>
        </p:nvSpPr>
        <p:spPr>
          <a:xfrm>
            <a:off x="775047" y="1563638"/>
            <a:ext cx="6389241" cy="2823850"/>
          </a:xfrm>
          <a:prstGeom prst="rect">
            <a:avLst/>
          </a:prstGeom>
        </p:spPr>
        <p:txBody>
          <a:bodyPr wrap="square">
            <a:spAutoFit/>
          </a:bodyPr>
          <a:lstStyle/>
          <a:p>
            <a:pPr marL="342900" indent="-342900">
              <a:lnSpc>
                <a:spcPct val="150000"/>
              </a:lnSpc>
              <a:buFont typeface="+mj-lt"/>
              <a:buAutoNum type="arabicPeriod"/>
            </a:pPr>
            <a:r>
              <a:rPr lang="en-US" sz="3000" dirty="0" smtClean="0">
                <a:ln w="12700">
                  <a:solidFill>
                    <a:schemeClr val="bg1"/>
                  </a:solidFill>
                </a:ln>
                <a:solidFill>
                  <a:srgbClr val="FFFFFF"/>
                </a:solidFill>
                <a:latin typeface="Arial"/>
                <a:cs typeface="Arial"/>
              </a:rPr>
              <a:t> Introduction</a:t>
            </a:r>
          </a:p>
          <a:p>
            <a:pPr marL="342900" indent="-342900">
              <a:lnSpc>
                <a:spcPct val="150000"/>
              </a:lnSpc>
              <a:buFont typeface="+mj-lt"/>
              <a:buAutoNum type="arabicPeriod"/>
            </a:pPr>
            <a:r>
              <a:rPr lang="en-US" sz="3000" dirty="0" smtClean="0">
                <a:ln w="12700">
                  <a:solidFill>
                    <a:schemeClr val="bg1"/>
                  </a:solidFill>
                </a:ln>
                <a:solidFill>
                  <a:srgbClr val="FFFFFF"/>
                </a:solidFill>
                <a:latin typeface="Arial"/>
                <a:cs typeface="Arial"/>
              </a:rPr>
              <a:t> Press Release SOP</a:t>
            </a:r>
          </a:p>
          <a:p>
            <a:pPr marL="342900" indent="-342900">
              <a:lnSpc>
                <a:spcPct val="150000"/>
              </a:lnSpc>
              <a:buFont typeface="+mj-lt"/>
              <a:buAutoNum type="arabicPeriod"/>
            </a:pPr>
            <a:r>
              <a:rPr lang="en-US" sz="3000" dirty="0" smtClean="0">
                <a:ln w="12700">
                  <a:solidFill>
                    <a:schemeClr val="bg1"/>
                  </a:solidFill>
                </a:ln>
                <a:solidFill>
                  <a:srgbClr val="FFFFFF"/>
                </a:solidFill>
                <a:latin typeface="Arial"/>
                <a:cs typeface="Arial"/>
              </a:rPr>
              <a:t> About SIRV</a:t>
            </a:r>
          </a:p>
          <a:p>
            <a:pPr marL="342900" indent="-342900">
              <a:lnSpc>
                <a:spcPct val="150000"/>
              </a:lnSpc>
              <a:buFont typeface="+mj-lt"/>
              <a:buAutoNum type="arabicPeriod"/>
            </a:pPr>
            <a:r>
              <a:rPr lang="en-US" sz="3000" dirty="0" smtClean="0">
                <a:ln w="12700">
                  <a:solidFill>
                    <a:schemeClr val="bg1"/>
                  </a:solidFill>
                </a:ln>
                <a:solidFill>
                  <a:srgbClr val="FFFFFF"/>
                </a:solidFill>
                <a:latin typeface="Arial"/>
                <a:cs typeface="Arial"/>
              </a:rPr>
              <a:t> Disclaimer</a:t>
            </a:r>
            <a:endParaRPr lang="en-US" sz="30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1006731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C3853"/>
        </a:solidFill>
        <a:effectLst/>
      </p:bgPr>
    </p:bg>
    <p:spTree>
      <p:nvGrpSpPr>
        <p:cNvPr id="1" name=""/>
        <p:cNvGrpSpPr/>
        <p:nvPr/>
      </p:nvGrpSpPr>
      <p:grpSpPr>
        <a:xfrm>
          <a:off x="0" y="0"/>
          <a:ext cx="0" cy="0"/>
          <a:chOff x="0" y="0"/>
          <a:chExt cx="0" cy="0"/>
        </a:xfrm>
      </p:grpSpPr>
      <p:grpSp>
        <p:nvGrpSpPr>
          <p:cNvPr id="8" name="Group 7"/>
          <p:cNvGrpSpPr/>
          <p:nvPr/>
        </p:nvGrpSpPr>
        <p:grpSpPr>
          <a:xfrm>
            <a:off x="899592" y="635374"/>
            <a:ext cx="2808312"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524636" y="476672"/>
            <a:ext cx="3543308" cy="702756"/>
          </a:xfrm>
          <a:prstGeom prst="rect">
            <a:avLst/>
          </a:prstGeom>
        </p:spPr>
        <p:txBody>
          <a:bodyPr wrap="square">
            <a:spAutoFit/>
          </a:bodyPr>
          <a:lstStyle/>
          <a:p>
            <a:pPr algn="ctr">
              <a:lnSpc>
                <a:spcPct val="150000"/>
              </a:lnSpc>
            </a:pPr>
            <a:r>
              <a:rPr lang="en-US" sz="2800" dirty="0" smtClean="0">
                <a:ln w="12700">
                  <a:solidFill>
                    <a:schemeClr val="bg1"/>
                  </a:solidFill>
                </a:ln>
                <a:solidFill>
                  <a:srgbClr val="FFFFFF"/>
                </a:solidFill>
                <a:latin typeface="Droid Sans"/>
                <a:cs typeface="Droid Sans"/>
              </a:rPr>
              <a:t>INTRODUCTION</a:t>
            </a:r>
            <a:endParaRPr lang="en-US" sz="2800" dirty="0">
              <a:ln w="12700">
                <a:solidFill>
                  <a:schemeClr val="bg1"/>
                </a:solidFill>
              </a:ln>
              <a:solidFill>
                <a:srgbClr val="FFFFFF"/>
              </a:solidFill>
              <a:latin typeface="Droid Sans"/>
              <a:cs typeface="Droid Sans"/>
            </a:endParaRPr>
          </a:p>
        </p:txBody>
      </p:sp>
      <p:sp>
        <p:nvSpPr>
          <p:cNvPr id="19" name="Rectangle 18"/>
          <p:cNvSpPr/>
          <p:nvPr/>
        </p:nvSpPr>
        <p:spPr>
          <a:xfrm>
            <a:off x="775047" y="1563638"/>
            <a:ext cx="7541369" cy="3189335"/>
          </a:xfrm>
          <a:prstGeom prst="rect">
            <a:avLst/>
          </a:prstGeom>
        </p:spPr>
        <p:txBody>
          <a:bodyPr wrap="square">
            <a:spAutoFit/>
          </a:bodyPr>
          <a:lstStyle/>
          <a:p>
            <a:pPr>
              <a:lnSpc>
                <a:spcPct val="150000"/>
              </a:lnSpc>
            </a:pPr>
            <a:endParaRPr lang="en-US" sz="1500" dirty="0">
              <a:ln w="12700">
                <a:solidFill>
                  <a:schemeClr val="bg1"/>
                </a:solidFill>
              </a:ln>
              <a:solidFill>
                <a:srgbClr val="FFFFFF"/>
              </a:solidFill>
              <a:latin typeface="Arial"/>
              <a:cs typeface="Arial"/>
            </a:endParaRPr>
          </a:p>
          <a:p>
            <a:pPr>
              <a:lnSpc>
                <a:spcPct val="150000"/>
              </a:lnSpc>
            </a:pPr>
            <a:r>
              <a:rPr lang="en-US" sz="1500" dirty="0" smtClean="0">
                <a:ln w="12700">
                  <a:solidFill>
                    <a:schemeClr val="bg1"/>
                  </a:solidFill>
                </a:ln>
                <a:solidFill>
                  <a:srgbClr val="FFFFFF"/>
                </a:solidFill>
                <a:latin typeface="Arial"/>
                <a:cs typeface="Arial"/>
              </a:rPr>
              <a:t>Working with our community we’ve put together some SOPs for you to use, free of charge. </a:t>
            </a:r>
          </a:p>
          <a:p>
            <a:pPr>
              <a:lnSpc>
                <a:spcPct val="150000"/>
              </a:lnSpc>
            </a:pPr>
            <a:endParaRPr lang="en-US" sz="1500" dirty="0" smtClean="0">
              <a:ln w="12700">
                <a:solidFill>
                  <a:schemeClr val="bg1"/>
                </a:solidFill>
              </a:ln>
              <a:solidFill>
                <a:srgbClr val="FFFFFF"/>
              </a:solidFill>
              <a:latin typeface="Arial"/>
              <a:cs typeface="Arial"/>
            </a:endParaRPr>
          </a:p>
          <a:p>
            <a:pPr>
              <a:lnSpc>
                <a:spcPct val="150000"/>
              </a:lnSpc>
            </a:pPr>
            <a:r>
              <a:rPr lang="en-US" sz="1500" dirty="0" smtClean="0">
                <a:ln w="12700">
                  <a:solidFill>
                    <a:schemeClr val="bg1"/>
                  </a:solidFill>
                </a:ln>
                <a:solidFill>
                  <a:srgbClr val="FFFFFF"/>
                </a:solidFill>
                <a:latin typeface="Arial"/>
                <a:cs typeface="Arial"/>
              </a:rPr>
              <a:t>The SOPs are designed to be read by the individual on the ground and follow the format used by our decision support system, a decision tree that asks one question and provides one or more answers and instructions. </a:t>
            </a:r>
          </a:p>
          <a:p>
            <a:pPr>
              <a:lnSpc>
                <a:spcPct val="150000"/>
              </a:lnSpc>
            </a:pPr>
            <a:endParaRPr lang="en-US" sz="1500" dirty="0">
              <a:ln w="12700">
                <a:solidFill>
                  <a:schemeClr val="bg1"/>
                </a:solidFill>
              </a:ln>
              <a:solidFill>
                <a:srgbClr val="FFFFFF"/>
              </a:solidFill>
              <a:latin typeface="Arial"/>
              <a:cs typeface="Arial"/>
            </a:endParaRPr>
          </a:p>
          <a:p>
            <a:pPr>
              <a:lnSpc>
                <a:spcPct val="150000"/>
              </a:lnSpc>
            </a:pPr>
            <a:r>
              <a:rPr lang="en-US" sz="1500" dirty="0" smtClean="0">
                <a:ln w="12700">
                  <a:solidFill>
                    <a:schemeClr val="bg1"/>
                  </a:solidFill>
                </a:ln>
                <a:solidFill>
                  <a:srgbClr val="FFFFFF"/>
                </a:solidFill>
                <a:latin typeface="Arial"/>
                <a:cs typeface="Arial"/>
              </a:rPr>
              <a:t>  </a:t>
            </a:r>
            <a:endParaRPr lang="en-US" sz="15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2181347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971598" y="1635646"/>
            <a:ext cx="6966936" cy="1584176"/>
            <a:chOff x="2257013" y="1682350"/>
            <a:chExt cx="4447108" cy="797182"/>
          </a:xfrm>
        </p:grpSpPr>
        <p:pic>
          <p:nvPicPr>
            <p:cNvPr id="13" name="Picture 12" descr="Banner-02.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5899123" y="1682350"/>
              <a:ext cx="804998" cy="797182"/>
            </a:xfrm>
            <a:prstGeom prst="rect">
              <a:avLst/>
            </a:prstGeom>
          </p:spPr>
        </p:pic>
        <p:pic>
          <p:nvPicPr>
            <p:cNvPr id="14" name="Picture 13" descr="Banner-03.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2257013" y="1682350"/>
              <a:ext cx="804998" cy="797182"/>
            </a:xfrm>
            <a:prstGeom prst="rect">
              <a:avLst/>
            </a:prstGeom>
          </p:spPr>
        </p:pic>
        <p:sp>
          <p:nvSpPr>
            <p:cNvPr id="15" name="Rectangle 14"/>
            <p:cNvSpPr/>
            <p:nvPr/>
          </p:nvSpPr>
          <p:spPr>
            <a:xfrm>
              <a:off x="2660952" y="1741929"/>
              <a:ext cx="3640667" cy="487600"/>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6" name="Rectangle 15"/>
          <p:cNvSpPr/>
          <p:nvPr/>
        </p:nvSpPr>
        <p:spPr>
          <a:xfrm>
            <a:off x="1604420" y="1669983"/>
            <a:ext cx="5703548" cy="877163"/>
          </a:xfrm>
          <a:prstGeom prst="rect">
            <a:avLst/>
          </a:prstGeom>
        </p:spPr>
        <p:txBody>
          <a:bodyPr wrap="square">
            <a:spAutoFit/>
          </a:bodyPr>
          <a:lstStyle/>
          <a:p>
            <a:pPr algn="ctr">
              <a:lnSpc>
                <a:spcPct val="150000"/>
              </a:lnSpc>
            </a:pPr>
            <a:r>
              <a:rPr lang="en-US" sz="3600" dirty="0" smtClean="0">
                <a:ln w="12700">
                  <a:solidFill>
                    <a:schemeClr val="bg1"/>
                  </a:solidFill>
                </a:ln>
                <a:solidFill>
                  <a:srgbClr val="FFFFFF"/>
                </a:solidFill>
                <a:latin typeface="Droid Sans"/>
                <a:cs typeface="Droid Sans"/>
              </a:rPr>
              <a:t>PRESS RELEASE SOP</a:t>
            </a:r>
            <a:endParaRPr lang="en-US" sz="36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1062144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1C3853"/>
        </a:solidFill>
        <a:effectLst/>
      </p:bgPr>
    </p:bg>
    <p:spTree>
      <p:nvGrpSpPr>
        <p:cNvPr id="1" name=""/>
        <p:cNvGrpSpPr/>
        <p:nvPr/>
      </p:nvGrpSpPr>
      <p:grpSpPr>
        <a:xfrm>
          <a:off x="0" y="0"/>
          <a:ext cx="0" cy="0"/>
          <a:chOff x="0" y="0"/>
          <a:chExt cx="0" cy="0"/>
        </a:xfrm>
      </p:grpSpPr>
      <p:grpSp>
        <p:nvGrpSpPr>
          <p:cNvPr id="8" name="Group 7"/>
          <p:cNvGrpSpPr/>
          <p:nvPr/>
        </p:nvGrpSpPr>
        <p:grpSpPr>
          <a:xfrm>
            <a:off x="899592" y="635374"/>
            <a:ext cx="2664296"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956684" y="476672"/>
            <a:ext cx="3543308"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1: NOTE</a:t>
            </a:r>
            <a:endParaRPr lang="en-US" sz="2800" dirty="0">
              <a:ln w="12700">
                <a:solidFill>
                  <a:schemeClr val="bg1"/>
                </a:solidFill>
              </a:ln>
              <a:solidFill>
                <a:srgbClr val="FFFFFF"/>
              </a:solidFill>
              <a:latin typeface="Droid Sans"/>
              <a:cs typeface="Droid Sans"/>
            </a:endParaRPr>
          </a:p>
        </p:txBody>
      </p:sp>
      <p:sp>
        <p:nvSpPr>
          <p:cNvPr id="19" name="Rectangle 18"/>
          <p:cNvSpPr/>
          <p:nvPr/>
        </p:nvSpPr>
        <p:spPr>
          <a:xfrm>
            <a:off x="919063" y="2355726"/>
            <a:ext cx="7541369" cy="720197"/>
          </a:xfrm>
          <a:prstGeom prst="rect">
            <a:avLst/>
          </a:prstGeom>
          <a:ln>
            <a:solidFill>
              <a:schemeClr val="bg1"/>
            </a:solidFill>
          </a:ln>
        </p:spPr>
        <p:txBody>
          <a:bodyPr wrap="square">
            <a:spAutoFit/>
          </a:bodyPr>
          <a:lstStyle/>
          <a:p>
            <a:pPr algn="ctr">
              <a:lnSpc>
                <a:spcPct val="130000"/>
              </a:lnSpc>
            </a:pPr>
            <a:r>
              <a:rPr lang="en-GB" sz="1600" dirty="0" smtClean="0">
                <a:solidFill>
                  <a:schemeClr val="bg1"/>
                </a:solidFill>
              </a:rPr>
              <a:t>Ideally only staff </a:t>
            </a:r>
            <a:r>
              <a:rPr lang="en-GB" sz="1600" dirty="0" smtClean="0">
                <a:solidFill>
                  <a:schemeClr val="bg1"/>
                </a:solidFill>
              </a:rPr>
              <a:t>that have been media trained </a:t>
            </a:r>
            <a:r>
              <a:rPr lang="en-GB" sz="1600" dirty="0" smtClean="0">
                <a:solidFill>
                  <a:schemeClr val="bg1"/>
                </a:solidFill>
              </a:rPr>
              <a:t>should manage media releases. </a:t>
            </a:r>
            <a:r>
              <a:rPr lang="en-GB" sz="1600" dirty="0" smtClean="0">
                <a:solidFill>
                  <a:schemeClr val="bg1"/>
                </a:solidFill>
              </a:rPr>
              <a:t>If you’re </a:t>
            </a:r>
            <a:r>
              <a:rPr lang="en-GB" sz="1600" dirty="0">
                <a:solidFill>
                  <a:schemeClr val="bg1"/>
                </a:solidFill>
              </a:rPr>
              <a:t>not </a:t>
            </a:r>
            <a:r>
              <a:rPr lang="en-GB" sz="1600" dirty="0" smtClean="0">
                <a:solidFill>
                  <a:schemeClr val="bg1"/>
                </a:solidFill>
              </a:rPr>
              <a:t>media trained </a:t>
            </a:r>
            <a:r>
              <a:rPr lang="en-GB" sz="1600" dirty="0" smtClean="0">
                <a:solidFill>
                  <a:schemeClr val="bg1"/>
                </a:solidFill>
              </a:rPr>
              <a:t>limit your focus on </a:t>
            </a:r>
            <a:r>
              <a:rPr lang="en-GB" sz="1600" dirty="0">
                <a:solidFill>
                  <a:schemeClr val="bg1"/>
                </a:solidFill>
              </a:rPr>
              <a:t>the </a:t>
            </a:r>
            <a:r>
              <a:rPr lang="en-GB" sz="1600" dirty="0" smtClean="0">
                <a:solidFill>
                  <a:schemeClr val="bg1"/>
                </a:solidFill>
              </a:rPr>
              <a:t>facts.</a:t>
            </a:r>
            <a:endParaRPr lang="en-US" sz="16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3186498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956684" y="476672"/>
            <a:ext cx="3543308"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2 </a:t>
            </a:r>
            <a:endParaRPr lang="en-US" sz="2800" dirty="0">
              <a:ln w="12700">
                <a:solidFill>
                  <a:schemeClr val="bg1"/>
                </a:solidFill>
              </a:ln>
              <a:solidFill>
                <a:srgbClr val="FFFFFF"/>
              </a:solidFill>
              <a:latin typeface="Droid Sans"/>
              <a:cs typeface="Droid Sans"/>
            </a:endParaRPr>
          </a:p>
        </p:txBody>
      </p:sp>
      <p:sp>
        <p:nvSpPr>
          <p:cNvPr id="19" name="Rectangle 18"/>
          <p:cNvSpPr/>
          <p:nvPr/>
        </p:nvSpPr>
        <p:spPr>
          <a:xfrm>
            <a:off x="827584" y="1563638"/>
            <a:ext cx="7848872" cy="2320635"/>
          </a:xfrm>
          <a:prstGeom prst="rect">
            <a:avLst/>
          </a:prstGeom>
        </p:spPr>
        <p:txBody>
          <a:bodyPr wrap="square">
            <a:spAutoFit/>
          </a:bodyPr>
          <a:lstStyle/>
          <a:p>
            <a:pPr>
              <a:lnSpc>
                <a:spcPct val="130000"/>
              </a:lnSpc>
            </a:pPr>
            <a:r>
              <a:rPr lang="en-GB" sz="1600" b="1" dirty="0">
                <a:solidFill>
                  <a:srgbClr val="FFFFFF"/>
                </a:solidFill>
                <a:latin typeface="Arial"/>
                <a:cs typeface="Arial"/>
              </a:rPr>
              <a:t>Expect the following questions</a:t>
            </a:r>
            <a:r>
              <a:rPr lang="en-GB" sz="1600" b="1" dirty="0" smtClean="0">
                <a:solidFill>
                  <a:srgbClr val="FFFFFF"/>
                </a:solidFill>
                <a:latin typeface="Arial"/>
                <a:cs typeface="Arial"/>
              </a:rPr>
              <a:t>:</a:t>
            </a:r>
            <a:endParaRPr lang="en-GB" sz="1600" dirty="0">
              <a:solidFill>
                <a:srgbClr val="FFFFFF"/>
              </a:solidFill>
              <a:latin typeface="Arial"/>
              <a:cs typeface="Arial"/>
            </a:endParaRPr>
          </a:p>
          <a:p>
            <a:pPr marL="342900" lvl="0" indent="-342900">
              <a:lnSpc>
                <a:spcPct val="130000"/>
              </a:lnSpc>
              <a:buFont typeface="+mj-lt"/>
              <a:buAutoNum type="arabicPeriod"/>
            </a:pPr>
            <a:r>
              <a:rPr lang="en-GB" sz="1600" dirty="0">
                <a:solidFill>
                  <a:srgbClr val="FFFFFF"/>
                </a:solidFill>
                <a:latin typeface="Arial"/>
                <a:cs typeface="Arial"/>
              </a:rPr>
              <a:t>What happened</a:t>
            </a:r>
            <a:r>
              <a:rPr lang="en-GB" sz="1600" dirty="0" smtClean="0">
                <a:solidFill>
                  <a:srgbClr val="FFFFFF"/>
                </a:solidFill>
                <a:latin typeface="Arial"/>
                <a:cs typeface="Arial"/>
              </a:rPr>
              <a:t>?</a:t>
            </a:r>
          </a:p>
          <a:p>
            <a:pPr marL="342900" lvl="0" indent="-342900">
              <a:lnSpc>
                <a:spcPct val="130000"/>
              </a:lnSpc>
              <a:buFont typeface="+mj-lt"/>
              <a:buAutoNum type="arabicPeriod"/>
            </a:pPr>
            <a:r>
              <a:rPr lang="en-GB" sz="1600" dirty="0" smtClean="0">
                <a:solidFill>
                  <a:srgbClr val="FFFFFF"/>
                </a:solidFill>
                <a:latin typeface="Arial"/>
                <a:cs typeface="Arial"/>
              </a:rPr>
              <a:t>How did it happen?</a:t>
            </a:r>
            <a:endParaRPr lang="en-GB" sz="1600" dirty="0">
              <a:solidFill>
                <a:srgbClr val="FFFFFF"/>
              </a:solidFill>
              <a:latin typeface="Arial"/>
              <a:cs typeface="Arial"/>
            </a:endParaRPr>
          </a:p>
          <a:p>
            <a:pPr marL="342900" lvl="0" indent="-342900">
              <a:lnSpc>
                <a:spcPct val="130000"/>
              </a:lnSpc>
              <a:buFont typeface="+mj-lt"/>
              <a:buAutoNum type="arabicPeriod"/>
            </a:pPr>
            <a:r>
              <a:rPr lang="en-GB" sz="1600" dirty="0">
                <a:solidFill>
                  <a:srgbClr val="FFFFFF"/>
                </a:solidFill>
                <a:latin typeface="Arial"/>
                <a:cs typeface="Arial"/>
              </a:rPr>
              <a:t>When and where did it happen?</a:t>
            </a:r>
          </a:p>
          <a:p>
            <a:pPr marL="342900" lvl="0" indent="-342900">
              <a:lnSpc>
                <a:spcPct val="130000"/>
              </a:lnSpc>
              <a:buFont typeface="+mj-lt"/>
              <a:buAutoNum type="arabicPeriod"/>
            </a:pPr>
            <a:r>
              <a:rPr lang="en-GB" sz="1600" dirty="0">
                <a:solidFill>
                  <a:srgbClr val="FFFFFF"/>
                </a:solidFill>
                <a:latin typeface="Arial"/>
                <a:cs typeface="Arial"/>
              </a:rPr>
              <a:t>Why did it happen? </a:t>
            </a:r>
          </a:p>
          <a:p>
            <a:pPr marL="342900" lvl="0" indent="-342900">
              <a:lnSpc>
                <a:spcPct val="130000"/>
              </a:lnSpc>
              <a:buFont typeface="+mj-lt"/>
              <a:buAutoNum type="arabicPeriod"/>
            </a:pPr>
            <a:r>
              <a:rPr lang="en-GB" sz="1600" dirty="0">
                <a:solidFill>
                  <a:srgbClr val="FFFFFF"/>
                </a:solidFill>
                <a:latin typeface="Arial"/>
                <a:cs typeface="Arial"/>
              </a:rPr>
              <a:t>Who is to blame?</a:t>
            </a:r>
          </a:p>
          <a:p>
            <a:pPr marL="342900" lvl="0" indent="-342900">
              <a:lnSpc>
                <a:spcPct val="130000"/>
              </a:lnSpc>
              <a:buFont typeface="+mj-lt"/>
              <a:buAutoNum type="arabicPeriod"/>
            </a:pPr>
            <a:r>
              <a:rPr lang="en-GB" sz="1600" dirty="0">
                <a:solidFill>
                  <a:srgbClr val="FFFFFF"/>
                </a:solidFill>
                <a:latin typeface="Arial"/>
                <a:cs typeface="Arial"/>
              </a:rPr>
              <a:t>What are you going to do about it? (how will you stop it happening again)</a:t>
            </a:r>
          </a:p>
        </p:txBody>
      </p:sp>
      <p:sp>
        <p:nvSpPr>
          <p:cNvPr id="7" name="Rectangle 6"/>
          <p:cNvSpPr/>
          <p:nvPr/>
        </p:nvSpPr>
        <p:spPr>
          <a:xfrm>
            <a:off x="899592" y="4587974"/>
            <a:ext cx="7541369" cy="338554"/>
          </a:xfrm>
          <a:prstGeom prst="rect">
            <a:avLst/>
          </a:prstGeom>
        </p:spPr>
        <p:txBody>
          <a:bodyPr wrap="square">
            <a:spAutoFit/>
          </a:bodyPr>
          <a:lstStyle/>
          <a:p>
            <a:pPr algn="r"/>
            <a:r>
              <a:rPr lang="en-GB" sz="1600" b="1" i="1" dirty="0" smtClean="0">
                <a:solidFill>
                  <a:srgbClr val="FFFFFF"/>
                </a:solidFill>
              </a:rPr>
              <a:t>CONT….</a:t>
            </a:r>
            <a:r>
              <a:rPr lang="en-GB" sz="1600" dirty="0" smtClean="0"/>
              <a:t>.</a:t>
            </a:r>
            <a:endParaRPr lang="en-US" sz="1500" dirty="0">
              <a:ln w="12700">
                <a:solidFill>
                  <a:schemeClr val="bg1"/>
                </a:solidFill>
              </a:ln>
              <a:solidFill>
                <a:srgbClr val="FFFFFF"/>
              </a:solidFill>
              <a:latin typeface="Arial"/>
              <a:cs typeface="Arial"/>
            </a:endParaRPr>
          </a:p>
        </p:txBody>
      </p:sp>
      <p:grpSp>
        <p:nvGrpSpPr>
          <p:cNvPr id="11" name="Group 10"/>
          <p:cNvGrpSpPr/>
          <p:nvPr/>
        </p:nvGrpSpPr>
        <p:grpSpPr>
          <a:xfrm>
            <a:off x="899592" y="642220"/>
            <a:ext cx="2664296" cy="911261"/>
            <a:chOff x="903599" y="635374"/>
            <a:chExt cx="1490806" cy="911261"/>
          </a:xfrm>
        </p:grpSpPr>
        <p:sp>
          <p:nvSpPr>
            <p:cNvPr id="12" name="Right Triangle 11"/>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3" name="Rectangle 12"/>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4" name="Rectangle 13"/>
          <p:cNvSpPr/>
          <p:nvPr/>
        </p:nvSpPr>
        <p:spPr>
          <a:xfrm>
            <a:off x="899592" y="483518"/>
            <a:ext cx="3543308"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a:t>
            </a:r>
            <a:r>
              <a:rPr lang="en-US" sz="2800" dirty="0">
                <a:ln w="12700">
                  <a:solidFill>
                    <a:schemeClr val="bg1"/>
                  </a:solidFill>
                </a:ln>
                <a:solidFill>
                  <a:srgbClr val="FFFFFF"/>
                </a:solidFill>
                <a:latin typeface="Droid Sans"/>
                <a:cs typeface="Droid Sans"/>
              </a:rPr>
              <a:t>2</a:t>
            </a:r>
            <a:r>
              <a:rPr lang="en-US" sz="2800" dirty="0" smtClean="0">
                <a:ln w="12700">
                  <a:solidFill>
                    <a:schemeClr val="bg1"/>
                  </a:solidFill>
                </a:ln>
                <a:solidFill>
                  <a:srgbClr val="FFFFFF"/>
                </a:solidFill>
                <a:latin typeface="Droid Sans"/>
                <a:cs typeface="Droid Sans"/>
              </a:rPr>
              <a:t>: ADVICE </a:t>
            </a:r>
            <a:endParaRPr lang="en-US" sz="28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569285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899592" y="635374"/>
            <a:ext cx="2664296" cy="911261"/>
            <a:chOff x="903599" y="635374"/>
            <a:chExt cx="1490806" cy="911261"/>
          </a:xfrm>
        </p:grpSpPr>
        <p:sp>
          <p:nvSpPr>
            <p:cNvPr id="14" name="Right Triangle 13"/>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5" name="Rectangle 14"/>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6" name="Rectangle 15"/>
          <p:cNvSpPr/>
          <p:nvPr/>
        </p:nvSpPr>
        <p:spPr>
          <a:xfrm>
            <a:off x="899592" y="476672"/>
            <a:ext cx="3543308"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a:t>
            </a:r>
            <a:r>
              <a:rPr lang="en-US" sz="2800" dirty="0">
                <a:ln w="12700">
                  <a:solidFill>
                    <a:schemeClr val="bg1"/>
                  </a:solidFill>
                </a:ln>
                <a:solidFill>
                  <a:srgbClr val="FFFFFF"/>
                </a:solidFill>
                <a:latin typeface="Droid Sans"/>
                <a:cs typeface="Droid Sans"/>
              </a:rPr>
              <a:t>3</a:t>
            </a:r>
            <a:r>
              <a:rPr lang="en-US" sz="2800" dirty="0" smtClean="0">
                <a:ln w="12700">
                  <a:solidFill>
                    <a:schemeClr val="bg1"/>
                  </a:solidFill>
                </a:ln>
                <a:solidFill>
                  <a:srgbClr val="FFFFFF"/>
                </a:solidFill>
                <a:latin typeface="Droid Sans"/>
                <a:cs typeface="Droid Sans"/>
              </a:rPr>
              <a:t>: ADVICE </a:t>
            </a:r>
            <a:endParaRPr lang="en-US" sz="2800" dirty="0">
              <a:ln w="12700">
                <a:solidFill>
                  <a:schemeClr val="bg1"/>
                </a:solidFill>
              </a:ln>
              <a:solidFill>
                <a:srgbClr val="FFFFFF"/>
              </a:solidFill>
              <a:latin typeface="Droid Sans"/>
              <a:cs typeface="Droid Sans"/>
            </a:endParaRPr>
          </a:p>
        </p:txBody>
      </p:sp>
      <p:sp>
        <p:nvSpPr>
          <p:cNvPr id="18" name="Rectangle 17"/>
          <p:cNvSpPr/>
          <p:nvPr/>
        </p:nvSpPr>
        <p:spPr>
          <a:xfrm>
            <a:off x="827584" y="1563638"/>
            <a:ext cx="7848872" cy="1680460"/>
          </a:xfrm>
          <a:prstGeom prst="rect">
            <a:avLst/>
          </a:prstGeom>
        </p:spPr>
        <p:txBody>
          <a:bodyPr wrap="square">
            <a:spAutoFit/>
          </a:bodyPr>
          <a:lstStyle/>
          <a:p>
            <a:pPr>
              <a:lnSpc>
                <a:spcPct val="130000"/>
              </a:lnSpc>
            </a:pPr>
            <a:r>
              <a:rPr lang="en-GB" sz="1600" b="1" dirty="0">
                <a:solidFill>
                  <a:srgbClr val="FFFFFF"/>
                </a:solidFill>
                <a:latin typeface="Arial"/>
                <a:cs typeface="Arial"/>
              </a:rPr>
              <a:t>The media will expect you to address issues in the following order of priorities: </a:t>
            </a:r>
            <a:endParaRPr lang="en-GB" sz="1600" dirty="0">
              <a:solidFill>
                <a:srgbClr val="FFFFFF"/>
              </a:solidFill>
              <a:latin typeface="Arial"/>
              <a:cs typeface="Arial"/>
            </a:endParaRPr>
          </a:p>
          <a:p>
            <a:pPr marL="342900" indent="-342900">
              <a:lnSpc>
                <a:spcPct val="130000"/>
              </a:lnSpc>
              <a:buFont typeface="+mj-lt"/>
              <a:buAutoNum type="arabicPeriod"/>
            </a:pPr>
            <a:r>
              <a:rPr lang="en-GB" sz="1600" dirty="0">
                <a:solidFill>
                  <a:srgbClr val="FFFFFF"/>
                </a:solidFill>
                <a:latin typeface="Arial"/>
                <a:cs typeface="Arial"/>
              </a:rPr>
              <a:t>People</a:t>
            </a:r>
          </a:p>
          <a:p>
            <a:pPr marL="342900" indent="-342900">
              <a:lnSpc>
                <a:spcPct val="130000"/>
              </a:lnSpc>
              <a:buFont typeface="+mj-lt"/>
              <a:buAutoNum type="arabicPeriod"/>
            </a:pPr>
            <a:r>
              <a:rPr lang="en-GB" sz="1600" dirty="0">
                <a:solidFill>
                  <a:srgbClr val="FFFFFF"/>
                </a:solidFill>
                <a:latin typeface="Arial"/>
                <a:cs typeface="Arial"/>
              </a:rPr>
              <a:t>Environment</a:t>
            </a:r>
          </a:p>
          <a:p>
            <a:pPr marL="342900" indent="-342900">
              <a:lnSpc>
                <a:spcPct val="130000"/>
              </a:lnSpc>
              <a:buFont typeface="+mj-lt"/>
              <a:buAutoNum type="arabicPeriod"/>
            </a:pPr>
            <a:r>
              <a:rPr lang="en-GB" sz="1600" dirty="0">
                <a:solidFill>
                  <a:srgbClr val="FFFFFF"/>
                </a:solidFill>
                <a:latin typeface="Arial"/>
                <a:cs typeface="Arial"/>
              </a:rPr>
              <a:t>Property</a:t>
            </a:r>
          </a:p>
          <a:p>
            <a:pPr marL="342900" indent="-342900">
              <a:lnSpc>
                <a:spcPct val="130000"/>
              </a:lnSpc>
              <a:buFont typeface="+mj-lt"/>
              <a:buAutoNum type="arabicPeriod"/>
            </a:pPr>
            <a:r>
              <a:rPr lang="en-GB" sz="1600" dirty="0">
                <a:solidFill>
                  <a:srgbClr val="FFFFFF"/>
                </a:solidFill>
                <a:latin typeface="Arial"/>
                <a:cs typeface="Arial"/>
              </a:rPr>
              <a:t>Money</a:t>
            </a:r>
          </a:p>
        </p:txBody>
      </p:sp>
      <p:sp>
        <p:nvSpPr>
          <p:cNvPr id="19" name="Rectangle 18"/>
          <p:cNvSpPr/>
          <p:nvPr/>
        </p:nvSpPr>
        <p:spPr>
          <a:xfrm>
            <a:off x="899592" y="4587974"/>
            <a:ext cx="7541369" cy="338554"/>
          </a:xfrm>
          <a:prstGeom prst="rect">
            <a:avLst/>
          </a:prstGeom>
        </p:spPr>
        <p:txBody>
          <a:bodyPr wrap="square">
            <a:spAutoFit/>
          </a:bodyPr>
          <a:lstStyle/>
          <a:p>
            <a:pPr algn="r"/>
            <a:r>
              <a:rPr lang="en-GB" sz="1600" b="1" i="1" dirty="0" smtClean="0">
                <a:solidFill>
                  <a:srgbClr val="FFFFFF"/>
                </a:solidFill>
              </a:rPr>
              <a:t>CONT….</a:t>
            </a:r>
            <a:r>
              <a:rPr lang="en-GB" sz="1600" dirty="0" smtClean="0"/>
              <a:t>.</a:t>
            </a:r>
            <a:endParaRPr lang="en-US" sz="15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3753789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899592" y="635374"/>
            <a:ext cx="2664296" cy="911261"/>
            <a:chOff x="903599" y="635374"/>
            <a:chExt cx="1490806" cy="911261"/>
          </a:xfrm>
        </p:grpSpPr>
        <p:sp>
          <p:nvSpPr>
            <p:cNvPr id="14" name="Right Triangle 13"/>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5" name="Rectangle 14"/>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6" name="Rectangle 15"/>
          <p:cNvSpPr/>
          <p:nvPr/>
        </p:nvSpPr>
        <p:spPr>
          <a:xfrm>
            <a:off x="899592" y="476672"/>
            <a:ext cx="3543308"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a:t>
            </a:r>
            <a:r>
              <a:rPr lang="en-US" sz="2800" dirty="0">
                <a:ln w="12700">
                  <a:solidFill>
                    <a:schemeClr val="bg1"/>
                  </a:solidFill>
                </a:ln>
                <a:solidFill>
                  <a:srgbClr val="FFFFFF"/>
                </a:solidFill>
                <a:latin typeface="Droid Sans"/>
                <a:cs typeface="Droid Sans"/>
              </a:rPr>
              <a:t>4</a:t>
            </a:r>
            <a:r>
              <a:rPr lang="en-US" sz="2800" dirty="0" smtClean="0">
                <a:ln w="12700">
                  <a:solidFill>
                    <a:schemeClr val="bg1"/>
                  </a:solidFill>
                </a:ln>
                <a:solidFill>
                  <a:srgbClr val="FFFFFF"/>
                </a:solidFill>
                <a:latin typeface="Droid Sans"/>
                <a:cs typeface="Droid Sans"/>
              </a:rPr>
              <a:t>: ADVICE </a:t>
            </a:r>
            <a:endParaRPr lang="en-US" sz="2800" dirty="0">
              <a:ln w="12700">
                <a:solidFill>
                  <a:schemeClr val="bg1"/>
                </a:solidFill>
              </a:ln>
              <a:solidFill>
                <a:srgbClr val="FFFFFF"/>
              </a:solidFill>
              <a:latin typeface="Droid Sans"/>
              <a:cs typeface="Droid Sans"/>
            </a:endParaRPr>
          </a:p>
        </p:txBody>
      </p:sp>
      <p:sp>
        <p:nvSpPr>
          <p:cNvPr id="18" name="Rectangle 17"/>
          <p:cNvSpPr/>
          <p:nvPr/>
        </p:nvSpPr>
        <p:spPr>
          <a:xfrm>
            <a:off x="827584" y="1563638"/>
            <a:ext cx="7848872" cy="3280898"/>
          </a:xfrm>
          <a:prstGeom prst="rect">
            <a:avLst/>
          </a:prstGeom>
        </p:spPr>
        <p:txBody>
          <a:bodyPr wrap="square">
            <a:spAutoFit/>
          </a:bodyPr>
          <a:lstStyle/>
          <a:p>
            <a:pPr>
              <a:lnSpc>
                <a:spcPct val="130000"/>
              </a:lnSpc>
            </a:pPr>
            <a:r>
              <a:rPr lang="en-GB" sz="1600" b="1" dirty="0">
                <a:solidFill>
                  <a:srgbClr val="FFFFFF"/>
                </a:solidFill>
                <a:latin typeface="Arial"/>
                <a:cs typeface="Arial"/>
              </a:rPr>
              <a:t>In </a:t>
            </a:r>
            <a:r>
              <a:rPr lang="en-GB" sz="1600" b="1" dirty="0" smtClean="0">
                <a:solidFill>
                  <a:srgbClr val="FFFFFF"/>
                </a:solidFill>
                <a:latin typeface="Arial"/>
                <a:cs typeface="Arial"/>
              </a:rPr>
              <a:t>Advance:</a:t>
            </a:r>
            <a:endParaRPr lang="en-GB" sz="1600" b="1" dirty="0">
              <a:solidFill>
                <a:srgbClr val="FFFFFF"/>
              </a:solidFill>
              <a:latin typeface="Arial"/>
              <a:cs typeface="Arial"/>
            </a:endParaRPr>
          </a:p>
          <a:p>
            <a:pPr marL="285750" indent="-285750">
              <a:lnSpc>
                <a:spcPct val="130000"/>
              </a:lnSpc>
              <a:buFont typeface="Arial"/>
              <a:buChar char="•"/>
            </a:pPr>
            <a:r>
              <a:rPr lang="en-GB" sz="1600" dirty="0">
                <a:solidFill>
                  <a:srgbClr val="FFFFFF"/>
                </a:solidFill>
                <a:latin typeface="Arial"/>
                <a:cs typeface="Arial"/>
              </a:rPr>
              <a:t>Find out what the </a:t>
            </a:r>
            <a:r>
              <a:rPr lang="en-GB" sz="1600" dirty="0" smtClean="0">
                <a:solidFill>
                  <a:srgbClr val="FFFFFF"/>
                </a:solidFill>
                <a:latin typeface="Arial"/>
                <a:cs typeface="Arial"/>
              </a:rPr>
              <a:t>media </a:t>
            </a:r>
            <a:r>
              <a:rPr lang="en-GB" sz="1600" dirty="0">
                <a:solidFill>
                  <a:srgbClr val="FFFFFF"/>
                </a:solidFill>
                <a:latin typeface="Arial"/>
                <a:cs typeface="Arial"/>
              </a:rPr>
              <a:t>deadlines are and manage </a:t>
            </a:r>
            <a:r>
              <a:rPr lang="en-GB" sz="1600" dirty="0" smtClean="0">
                <a:solidFill>
                  <a:srgbClr val="FFFFFF"/>
                </a:solidFill>
                <a:latin typeface="Arial"/>
                <a:cs typeface="Arial"/>
              </a:rPr>
              <a:t>expectations </a:t>
            </a:r>
            <a:r>
              <a:rPr lang="en-GB" sz="1600" dirty="0">
                <a:solidFill>
                  <a:srgbClr val="FFFFFF"/>
                </a:solidFill>
                <a:latin typeface="Arial"/>
                <a:cs typeface="Arial"/>
              </a:rPr>
              <a:t>around </a:t>
            </a:r>
            <a:r>
              <a:rPr lang="en-GB" sz="1600" dirty="0" smtClean="0">
                <a:solidFill>
                  <a:srgbClr val="FFFFFF"/>
                </a:solidFill>
                <a:latin typeface="Arial"/>
                <a:cs typeface="Arial"/>
              </a:rPr>
              <a:t>them</a:t>
            </a:r>
            <a:r>
              <a:rPr lang="en-GB" sz="1600" dirty="0">
                <a:solidFill>
                  <a:srgbClr val="FFFFFF"/>
                </a:solidFill>
                <a:latin typeface="Arial"/>
                <a:cs typeface="Arial"/>
              </a:rPr>
              <a:t>. </a:t>
            </a:r>
          </a:p>
          <a:p>
            <a:pPr marL="285750" indent="-285750">
              <a:lnSpc>
                <a:spcPct val="130000"/>
              </a:lnSpc>
              <a:buFont typeface="Arial"/>
              <a:buChar char="•"/>
            </a:pPr>
            <a:r>
              <a:rPr lang="en-GB" sz="1600" dirty="0">
                <a:solidFill>
                  <a:srgbClr val="FFFFFF"/>
                </a:solidFill>
                <a:latin typeface="Arial"/>
                <a:cs typeface="Arial"/>
              </a:rPr>
              <a:t>Control events by issuing statements / interviews to according to your schedule.  </a:t>
            </a:r>
          </a:p>
          <a:p>
            <a:pPr marL="285750" indent="-285750">
              <a:lnSpc>
                <a:spcPct val="130000"/>
              </a:lnSpc>
              <a:buFont typeface="Arial"/>
              <a:buChar char="•"/>
            </a:pPr>
            <a:r>
              <a:rPr lang="en-GB" sz="1600" dirty="0">
                <a:solidFill>
                  <a:srgbClr val="FFFFFF"/>
                </a:solidFill>
                <a:latin typeface="Arial"/>
                <a:cs typeface="Arial"/>
              </a:rPr>
              <a:t>Should an impromptu interview be requested try and delay it to fit in with your schedule, if you accept the interview ensure you find out what are the requirements of the interview</a:t>
            </a:r>
            <a:r>
              <a:rPr lang="en-GB" sz="1600" dirty="0" smtClean="0">
                <a:solidFill>
                  <a:srgbClr val="FFFFFF"/>
                </a:solidFill>
                <a:latin typeface="Arial"/>
                <a:cs typeface="Arial"/>
              </a:rPr>
              <a:t>.</a:t>
            </a:r>
          </a:p>
          <a:p>
            <a:pPr marL="285750" indent="-285750">
              <a:lnSpc>
                <a:spcPct val="130000"/>
              </a:lnSpc>
              <a:buFont typeface="Arial"/>
              <a:buChar char="•"/>
            </a:pPr>
            <a:r>
              <a:rPr lang="en-GB" sz="1600" dirty="0">
                <a:solidFill>
                  <a:srgbClr val="FFFFFF"/>
                </a:solidFill>
                <a:latin typeface="Arial"/>
                <a:cs typeface="Arial"/>
              </a:rPr>
              <a:t>Establish the known consequences</a:t>
            </a:r>
          </a:p>
          <a:p>
            <a:pPr marL="285750" indent="-285750">
              <a:lnSpc>
                <a:spcPct val="130000"/>
              </a:lnSpc>
              <a:buFont typeface="Arial"/>
              <a:buChar char="•"/>
            </a:pPr>
            <a:r>
              <a:rPr lang="en-GB" sz="1600" dirty="0">
                <a:solidFill>
                  <a:srgbClr val="FFFFFF"/>
                </a:solidFill>
                <a:latin typeface="Arial"/>
                <a:cs typeface="Arial"/>
              </a:rPr>
              <a:t>Confirm what [YOUR ORGANISATION] is doing to remedy the situation</a:t>
            </a:r>
          </a:p>
          <a:p>
            <a:pPr marL="285750" indent="-285750">
              <a:lnSpc>
                <a:spcPct val="130000"/>
              </a:lnSpc>
              <a:buFont typeface="Arial"/>
              <a:buChar char="•"/>
            </a:pPr>
            <a:r>
              <a:rPr lang="en-GB" sz="1600" dirty="0">
                <a:solidFill>
                  <a:srgbClr val="FFFFFF"/>
                </a:solidFill>
                <a:latin typeface="Arial"/>
                <a:cs typeface="Arial"/>
              </a:rPr>
              <a:t>Establish what [YOUR ORGANISATION] can say about developments</a:t>
            </a:r>
          </a:p>
          <a:p>
            <a:pPr marL="285750" indent="-285750">
              <a:lnSpc>
                <a:spcPct val="130000"/>
              </a:lnSpc>
              <a:buFont typeface="Arial"/>
              <a:buChar char="•"/>
            </a:pPr>
            <a:endParaRPr lang="en-GB" sz="1600" dirty="0">
              <a:solidFill>
                <a:srgbClr val="FFFFFF"/>
              </a:solidFill>
              <a:latin typeface="Arial"/>
              <a:cs typeface="Arial"/>
            </a:endParaRPr>
          </a:p>
        </p:txBody>
      </p:sp>
      <p:sp>
        <p:nvSpPr>
          <p:cNvPr id="19" name="Rectangle 18"/>
          <p:cNvSpPr/>
          <p:nvPr/>
        </p:nvSpPr>
        <p:spPr>
          <a:xfrm>
            <a:off x="899592" y="4587974"/>
            <a:ext cx="7541369" cy="338554"/>
          </a:xfrm>
          <a:prstGeom prst="rect">
            <a:avLst/>
          </a:prstGeom>
        </p:spPr>
        <p:txBody>
          <a:bodyPr wrap="square">
            <a:spAutoFit/>
          </a:bodyPr>
          <a:lstStyle/>
          <a:p>
            <a:pPr algn="r"/>
            <a:r>
              <a:rPr lang="en-GB" sz="1600" b="1" i="1" dirty="0" smtClean="0">
                <a:solidFill>
                  <a:srgbClr val="FFFFFF"/>
                </a:solidFill>
              </a:rPr>
              <a:t>CONT….</a:t>
            </a:r>
            <a:r>
              <a:rPr lang="en-GB" sz="1600" dirty="0" smtClean="0"/>
              <a:t>.</a:t>
            </a:r>
            <a:endParaRPr lang="en-US" sz="15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3947251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899592" y="635374"/>
            <a:ext cx="2664296" cy="911261"/>
            <a:chOff x="903599" y="635374"/>
            <a:chExt cx="1490806" cy="911261"/>
          </a:xfrm>
        </p:grpSpPr>
        <p:sp>
          <p:nvSpPr>
            <p:cNvPr id="14" name="Right Triangle 13"/>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5" name="Rectangle 14"/>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6" name="Rectangle 15"/>
          <p:cNvSpPr/>
          <p:nvPr/>
        </p:nvSpPr>
        <p:spPr>
          <a:xfrm>
            <a:off x="899592" y="476672"/>
            <a:ext cx="3543308"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a:t>
            </a:r>
            <a:r>
              <a:rPr lang="en-US" sz="2800" dirty="0">
                <a:ln w="12700">
                  <a:solidFill>
                    <a:schemeClr val="bg1"/>
                  </a:solidFill>
                </a:ln>
                <a:solidFill>
                  <a:srgbClr val="FFFFFF"/>
                </a:solidFill>
                <a:latin typeface="Droid Sans"/>
                <a:cs typeface="Droid Sans"/>
              </a:rPr>
              <a:t>5</a:t>
            </a:r>
            <a:r>
              <a:rPr lang="en-US" sz="2800" dirty="0" smtClean="0">
                <a:ln w="12700">
                  <a:solidFill>
                    <a:schemeClr val="bg1"/>
                  </a:solidFill>
                </a:ln>
                <a:solidFill>
                  <a:srgbClr val="FFFFFF"/>
                </a:solidFill>
                <a:latin typeface="Droid Sans"/>
                <a:cs typeface="Droid Sans"/>
              </a:rPr>
              <a:t>: ADVICE </a:t>
            </a:r>
            <a:endParaRPr lang="en-US" sz="2800" dirty="0">
              <a:ln w="12700">
                <a:solidFill>
                  <a:schemeClr val="bg1"/>
                </a:solidFill>
              </a:ln>
              <a:solidFill>
                <a:srgbClr val="FFFFFF"/>
              </a:solidFill>
              <a:latin typeface="Droid Sans"/>
              <a:cs typeface="Droid Sans"/>
            </a:endParaRPr>
          </a:p>
        </p:txBody>
      </p:sp>
      <p:sp>
        <p:nvSpPr>
          <p:cNvPr id="18" name="Rectangle 17"/>
          <p:cNvSpPr/>
          <p:nvPr/>
        </p:nvSpPr>
        <p:spPr>
          <a:xfrm>
            <a:off x="827584" y="1563638"/>
            <a:ext cx="7848872" cy="1680460"/>
          </a:xfrm>
          <a:prstGeom prst="rect">
            <a:avLst/>
          </a:prstGeom>
        </p:spPr>
        <p:txBody>
          <a:bodyPr wrap="square">
            <a:spAutoFit/>
          </a:bodyPr>
          <a:lstStyle/>
          <a:p>
            <a:pPr>
              <a:lnSpc>
                <a:spcPct val="130000"/>
              </a:lnSpc>
            </a:pPr>
            <a:r>
              <a:rPr lang="en-GB" sz="1600" b="1" dirty="0">
                <a:solidFill>
                  <a:srgbClr val="FFFFFF"/>
                </a:solidFill>
                <a:latin typeface="Arial"/>
                <a:cs typeface="Arial"/>
              </a:rPr>
              <a:t>On first encounter with someone from the media find out:</a:t>
            </a:r>
          </a:p>
          <a:p>
            <a:pPr marL="342900" indent="-342900">
              <a:lnSpc>
                <a:spcPct val="130000"/>
              </a:lnSpc>
              <a:buFont typeface="Arial"/>
              <a:buChar char="•"/>
            </a:pPr>
            <a:r>
              <a:rPr lang="en-GB" sz="1600" dirty="0">
                <a:solidFill>
                  <a:srgbClr val="FFFFFF"/>
                </a:solidFill>
                <a:latin typeface="Arial"/>
                <a:cs typeface="Arial"/>
              </a:rPr>
              <a:t>What the they understand has happened</a:t>
            </a:r>
          </a:p>
          <a:p>
            <a:pPr marL="342900" indent="-342900">
              <a:lnSpc>
                <a:spcPct val="130000"/>
              </a:lnSpc>
              <a:buFont typeface="Arial"/>
              <a:buChar char="•"/>
            </a:pPr>
            <a:r>
              <a:rPr lang="en-GB" sz="1600" dirty="0">
                <a:solidFill>
                  <a:srgbClr val="FFFFFF"/>
                </a:solidFill>
                <a:latin typeface="Arial"/>
                <a:cs typeface="Arial"/>
              </a:rPr>
              <a:t>Seek to understand why they’re going to ask you questions</a:t>
            </a:r>
          </a:p>
          <a:p>
            <a:pPr marL="342900" indent="-342900">
              <a:lnSpc>
                <a:spcPct val="130000"/>
              </a:lnSpc>
              <a:buFont typeface="Arial"/>
              <a:buChar char="•"/>
            </a:pPr>
            <a:r>
              <a:rPr lang="en-GB" sz="1600" dirty="0">
                <a:solidFill>
                  <a:srgbClr val="FFFFFF"/>
                </a:solidFill>
                <a:latin typeface="Arial"/>
                <a:cs typeface="Arial"/>
              </a:rPr>
              <a:t>Prepare the </a:t>
            </a:r>
            <a:r>
              <a:rPr lang="en-GB" sz="1600" dirty="0" smtClean="0">
                <a:solidFill>
                  <a:srgbClr val="FFFFFF"/>
                </a:solidFill>
                <a:latin typeface="Arial"/>
                <a:cs typeface="Arial"/>
              </a:rPr>
              <a:t>three </a:t>
            </a:r>
            <a:r>
              <a:rPr lang="en-GB" sz="1600" dirty="0">
                <a:solidFill>
                  <a:srgbClr val="FFFFFF"/>
                </a:solidFill>
                <a:latin typeface="Arial"/>
                <a:cs typeface="Arial"/>
              </a:rPr>
              <a:t>key points you want to say</a:t>
            </a:r>
          </a:p>
          <a:p>
            <a:pPr marL="342900" indent="-342900">
              <a:lnSpc>
                <a:spcPct val="130000"/>
              </a:lnSpc>
              <a:buFont typeface="Arial"/>
              <a:buChar char="•"/>
            </a:pPr>
            <a:r>
              <a:rPr lang="en-GB" sz="1600" dirty="0">
                <a:solidFill>
                  <a:srgbClr val="FFFFFF"/>
                </a:solidFill>
                <a:latin typeface="Arial"/>
                <a:cs typeface="Arial"/>
              </a:rPr>
              <a:t>Prepare for the </a:t>
            </a:r>
            <a:r>
              <a:rPr lang="en-GB" sz="1600" dirty="0" smtClean="0">
                <a:solidFill>
                  <a:srgbClr val="FFFFFF"/>
                </a:solidFill>
                <a:latin typeface="Arial"/>
                <a:cs typeface="Arial"/>
              </a:rPr>
              <a:t>three </a:t>
            </a:r>
            <a:r>
              <a:rPr lang="en-GB" sz="1600" dirty="0">
                <a:solidFill>
                  <a:srgbClr val="FFFFFF"/>
                </a:solidFill>
                <a:latin typeface="Arial"/>
                <a:cs typeface="Arial"/>
              </a:rPr>
              <a:t>questions you do not want to be asked</a:t>
            </a:r>
          </a:p>
        </p:txBody>
      </p:sp>
      <p:sp>
        <p:nvSpPr>
          <p:cNvPr id="19" name="Rectangle 18"/>
          <p:cNvSpPr/>
          <p:nvPr/>
        </p:nvSpPr>
        <p:spPr>
          <a:xfrm>
            <a:off x="899592" y="4587974"/>
            <a:ext cx="7541369" cy="338554"/>
          </a:xfrm>
          <a:prstGeom prst="rect">
            <a:avLst/>
          </a:prstGeom>
        </p:spPr>
        <p:txBody>
          <a:bodyPr wrap="square">
            <a:spAutoFit/>
          </a:bodyPr>
          <a:lstStyle/>
          <a:p>
            <a:pPr algn="r"/>
            <a:r>
              <a:rPr lang="en-GB" sz="1600" b="1" i="1" dirty="0" smtClean="0">
                <a:solidFill>
                  <a:srgbClr val="FFFFFF"/>
                </a:solidFill>
              </a:rPr>
              <a:t>CONT….</a:t>
            </a:r>
            <a:r>
              <a:rPr lang="en-GB" sz="1600" dirty="0" smtClean="0"/>
              <a:t>.</a:t>
            </a:r>
            <a:endParaRPr lang="en-US" sz="15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2520593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40315</TotalTime>
  <Words>1162</Words>
  <Application>Microsoft Macintosh PowerPoint</Application>
  <PresentationFormat>On-screen Show (16:9)</PresentationFormat>
  <Paragraphs>138</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Tollinton</dc:creator>
  <cp:lastModifiedBy>Andrew Tollinton</cp:lastModifiedBy>
  <cp:revision>515</cp:revision>
  <cp:lastPrinted>2014-01-16T16:19:53Z</cp:lastPrinted>
  <dcterms:created xsi:type="dcterms:W3CDTF">2013-09-11T08:21:45Z</dcterms:created>
  <dcterms:modified xsi:type="dcterms:W3CDTF">2016-02-02T16:57:12Z</dcterms:modified>
</cp:coreProperties>
</file>