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309" r:id="rId2"/>
    <p:sldId id="384" r:id="rId3"/>
    <p:sldId id="386" r:id="rId4"/>
    <p:sldId id="389" r:id="rId5"/>
    <p:sldId id="388" r:id="rId6"/>
    <p:sldId id="391" r:id="rId7"/>
    <p:sldId id="390" r:id="rId8"/>
    <p:sldId id="392" r:id="rId9"/>
    <p:sldId id="393" r:id="rId10"/>
    <p:sldId id="394" r:id="rId11"/>
    <p:sldId id="397" r:id="rId12"/>
    <p:sldId id="395" r:id="rId13"/>
    <p:sldId id="396" r:id="rId14"/>
    <p:sldId id="398" r:id="rId15"/>
    <p:sldId id="399" r:id="rId16"/>
    <p:sldId id="400" r:id="rId17"/>
    <p:sldId id="401" r:id="rId18"/>
    <p:sldId id="387" r:id="rId19"/>
    <p:sldId id="385"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853"/>
    <a:srgbClr val="9D2A27"/>
    <a:srgbClr val="1B3651"/>
    <a:srgbClr val="2B6CA2"/>
    <a:srgbClr val="2F77B3"/>
    <a:srgbClr val="BBE4ED"/>
    <a:srgbClr val="63E12F"/>
    <a:srgbClr val="86FF55"/>
    <a:srgbClr val="84F653"/>
    <a:srgbClr val="E127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3" autoAdjust="0"/>
    <p:restoredTop sz="90253" autoAdjust="0"/>
  </p:normalViewPr>
  <p:slideViewPr>
    <p:cSldViewPr snapToObjects="1">
      <p:cViewPr>
        <p:scale>
          <a:sx n="99" d="100"/>
          <a:sy n="99" d="100"/>
        </p:scale>
        <p:origin x="-736" y="-288"/>
      </p:cViewPr>
      <p:guideLst>
        <p:guide orient="horz" pos="1198"/>
        <p:guide pos="5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94378-32A4-144D-A108-9126C7472122}" type="datetimeFigureOut">
              <a:rPr lang="en-US" smtClean="0"/>
              <a:t>21/10/15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C9E3B-5C93-8D45-AD91-316F8D1C1227}" type="slidenum">
              <a:rPr lang="en-US" smtClean="0"/>
              <a:t>‹#›</a:t>
            </a:fld>
            <a:endParaRPr lang="en-US"/>
          </a:p>
        </p:txBody>
      </p:sp>
    </p:spTree>
    <p:extLst>
      <p:ext uri="{BB962C8B-B14F-4D97-AF65-F5344CB8AC3E}">
        <p14:creationId xmlns:p14="http://schemas.microsoft.com/office/powerpoint/2010/main" val="13382608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19</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9</a:t>
            </a:fld>
            <a:endParaRPr lang="en-US"/>
          </a:p>
        </p:txBody>
      </p:sp>
    </p:spTree>
    <p:extLst>
      <p:ext uri="{BB962C8B-B14F-4D97-AF65-F5344CB8AC3E}">
        <p14:creationId xmlns:p14="http://schemas.microsoft.com/office/powerpoint/2010/main" val="342909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09634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849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57691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60628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9A6B0A2-1BF9-D34F-9DA3-2F90BDC27774}" type="datetimeFigureOut">
              <a:rPr lang="en-US" smtClean="0"/>
              <a:t>21/10/15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8400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9A6B0A2-1BF9-D34F-9DA3-2F90BDC27774}" type="datetimeFigureOut">
              <a:rPr lang="en-US" smtClean="0"/>
              <a:t>21/10/15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23527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9A6B0A2-1BF9-D34F-9DA3-2F90BDC27774}" type="datetimeFigureOut">
              <a:rPr lang="en-US" smtClean="0"/>
              <a:t>21/10/15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0458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9A6B0A2-1BF9-D34F-9DA3-2F90BDC27774}" type="datetimeFigureOut">
              <a:rPr lang="en-US" smtClean="0"/>
              <a:t>21/10/15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32188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6B0A2-1BF9-D34F-9DA3-2F90BDC27774}" type="datetimeFigureOut">
              <a:rPr lang="en-US" smtClean="0"/>
              <a:t>21/10/15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94048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21/10/15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26756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21/10/15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902063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A6B0A2-1BF9-D34F-9DA3-2F90BDC27774}" type="datetimeFigureOut">
              <a:rPr lang="en-US" smtClean="0"/>
              <a:t>21/10/15</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FCD06D7-D7CB-8140-A4C5-E347D5FCB470}" type="slidenum">
              <a:rPr lang="en-US" smtClean="0"/>
              <a:t>‹#›</a:t>
            </a:fld>
            <a:endParaRPr lang="en-US"/>
          </a:p>
        </p:txBody>
      </p:sp>
    </p:spTree>
    <p:extLst>
      <p:ext uri="{BB962C8B-B14F-4D97-AF65-F5344CB8AC3E}">
        <p14:creationId xmlns:p14="http://schemas.microsoft.com/office/powerpoint/2010/main" val="369268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pic>
        <p:nvPicPr>
          <p:cNvPr id="11" name="Picture 10" descr="sirv_logo_white_big_transpar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61" y="123478"/>
            <a:ext cx="2423131" cy="1615421"/>
          </a:xfrm>
          <a:prstGeom prst="rect">
            <a:avLst/>
          </a:prstGeom>
        </p:spPr>
      </p:pic>
      <p:grpSp>
        <p:nvGrpSpPr>
          <p:cNvPr id="12" name="Group 11"/>
          <p:cNvGrpSpPr/>
          <p:nvPr/>
        </p:nvGrpSpPr>
        <p:grpSpPr>
          <a:xfrm>
            <a:off x="971600" y="2067694"/>
            <a:ext cx="6966936" cy="1584176"/>
            <a:chOff x="2257013" y="1682350"/>
            <a:chExt cx="4447108" cy="797182"/>
          </a:xfrm>
        </p:grpSpPr>
        <p:pic>
          <p:nvPicPr>
            <p:cNvPr id="13" name="Picture 12" descr="Banner-02.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604420" y="2126635"/>
            <a:ext cx="5703548" cy="969496"/>
          </a:xfrm>
          <a:prstGeom prst="rect">
            <a:avLst/>
          </a:prstGeom>
        </p:spPr>
        <p:txBody>
          <a:bodyPr wrap="square">
            <a:spAutoFit/>
          </a:bodyPr>
          <a:lstStyle/>
          <a:p>
            <a:pPr algn="ctr">
              <a:lnSpc>
                <a:spcPct val="150000"/>
              </a:lnSpc>
            </a:pPr>
            <a:r>
              <a:rPr lang="en-US" sz="1400" dirty="0" smtClean="0">
                <a:ln w="12700">
                  <a:solidFill>
                    <a:schemeClr val="bg1"/>
                  </a:solidFill>
                </a:ln>
                <a:solidFill>
                  <a:srgbClr val="FFFFFF"/>
                </a:solidFill>
                <a:latin typeface="Droid Sans"/>
                <a:cs typeface="Droid Sans"/>
              </a:rPr>
              <a:t>Thank you for </a:t>
            </a:r>
            <a:r>
              <a:rPr lang="en-US" sz="1400" dirty="0" smtClean="0">
                <a:ln w="12700">
                  <a:solidFill>
                    <a:schemeClr val="bg1"/>
                  </a:solidFill>
                </a:ln>
                <a:solidFill>
                  <a:srgbClr val="FFFFFF"/>
                </a:solidFill>
                <a:latin typeface="Droid Sans"/>
                <a:cs typeface="Droid Sans"/>
              </a:rPr>
              <a:t>downloading our</a:t>
            </a:r>
            <a:endParaRPr lang="en-US" sz="1400" dirty="0" smtClean="0">
              <a:ln w="12700">
                <a:solidFill>
                  <a:schemeClr val="bg1"/>
                </a:solidFill>
              </a:ln>
              <a:solidFill>
                <a:srgbClr val="FFFFFF"/>
              </a:solidFill>
              <a:latin typeface="Droid Sans"/>
              <a:cs typeface="Droid Sans"/>
            </a:endParaRPr>
          </a:p>
          <a:p>
            <a:pPr algn="ctr"/>
            <a:r>
              <a:rPr lang="en-US" sz="1400" dirty="0" smtClean="0">
                <a:ln w="12700">
                  <a:solidFill>
                    <a:schemeClr val="bg1"/>
                  </a:solidFill>
                </a:ln>
                <a:solidFill>
                  <a:srgbClr val="FFFFFF"/>
                </a:solidFill>
                <a:latin typeface="Droid Sans"/>
                <a:cs typeface="Droid Sans"/>
              </a:rPr>
              <a:t> </a:t>
            </a:r>
            <a:r>
              <a:rPr lang="en-US" sz="3600" dirty="0" smtClean="0">
                <a:ln w="12700">
                  <a:solidFill>
                    <a:schemeClr val="bg1"/>
                  </a:solidFill>
                </a:ln>
                <a:solidFill>
                  <a:srgbClr val="FFFFFF"/>
                </a:solidFill>
                <a:latin typeface="Droid Sans"/>
                <a:cs typeface="Droid Sans"/>
              </a:rPr>
              <a:t>LIFT ENTRAPMENT SOP</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401792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6a </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775047" y="1635646"/>
            <a:ext cx="7757393" cy="3046988"/>
          </a:xfrm>
          <a:prstGeom prst="rect">
            <a:avLst/>
          </a:prstGeom>
        </p:spPr>
        <p:txBody>
          <a:bodyPr wrap="square">
            <a:spAutoFit/>
          </a:bodyPr>
          <a:lstStyle/>
          <a:p>
            <a:r>
              <a:rPr lang="en-US" sz="1600" b="1" dirty="0" smtClean="0">
                <a:solidFill>
                  <a:srgbClr val="FFFFFF"/>
                </a:solidFill>
                <a:latin typeface="Arial"/>
                <a:cs typeface="Arial"/>
              </a:rPr>
              <a:t>INSTRUCTION: </a:t>
            </a:r>
            <a:r>
              <a:rPr lang="en-US" sz="1600" dirty="0" smtClean="0">
                <a:solidFill>
                  <a:srgbClr val="FFFFFF"/>
                </a:solidFill>
                <a:latin typeface="Arial"/>
                <a:cs typeface="Arial"/>
              </a:rPr>
              <a:t>Follow </a:t>
            </a:r>
            <a:r>
              <a:rPr lang="en-US" sz="1600" dirty="0">
                <a:solidFill>
                  <a:srgbClr val="FFFFFF"/>
                </a:solidFill>
                <a:latin typeface="Arial"/>
                <a:cs typeface="Arial"/>
              </a:rPr>
              <a:t>next </a:t>
            </a:r>
            <a:r>
              <a:rPr lang="en-US" sz="1600" dirty="0" smtClean="0">
                <a:solidFill>
                  <a:srgbClr val="FFFFFF"/>
                </a:solidFill>
                <a:latin typeface="Arial"/>
                <a:cs typeface="Arial"/>
              </a:rPr>
              <a:t>four </a:t>
            </a:r>
            <a:r>
              <a:rPr lang="en-US" sz="1600" dirty="0">
                <a:solidFill>
                  <a:srgbClr val="FFFFFF"/>
                </a:solidFill>
                <a:latin typeface="Arial"/>
                <a:cs typeface="Arial"/>
              </a:rPr>
              <a:t>steps in sequence</a:t>
            </a:r>
            <a:endParaRPr lang="en-GB" sz="1600" dirty="0">
              <a:solidFill>
                <a:srgbClr val="FFFFFF"/>
              </a:solidFill>
              <a:latin typeface="Arial"/>
              <a:cs typeface="Arial"/>
            </a:endParaRPr>
          </a:p>
          <a:p>
            <a:endParaRPr lang="en-GB" sz="1600" b="1" dirty="0">
              <a:solidFill>
                <a:srgbClr val="FFFFFF"/>
              </a:solidFill>
              <a:latin typeface="Arial"/>
              <a:cs typeface="Arial"/>
            </a:endParaRPr>
          </a:p>
          <a:p>
            <a:pPr marL="342900" indent="-342900">
              <a:buAutoNum type="arabicParenR"/>
            </a:pPr>
            <a:r>
              <a:rPr lang="en-GB" sz="1600" dirty="0" smtClean="0">
                <a:solidFill>
                  <a:srgbClr val="FFFFFF"/>
                </a:solidFill>
                <a:latin typeface="Arial"/>
                <a:cs typeface="Arial"/>
              </a:rPr>
              <a:t>Contact </a:t>
            </a:r>
            <a:r>
              <a:rPr lang="en-GB" sz="1600" dirty="0">
                <a:solidFill>
                  <a:srgbClr val="FFFFFF"/>
                </a:solidFill>
                <a:latin typeface="Arial"/>
                <a:cs typeface="Arial"/>
              </a:rPr>
              <a:t>Fire </a:t>
            </a:r>
            <a:r>
              <a:rPr lang="en-GB" sz="1600" dirty="0" smtClean="0">
                <a:solidFill>
                  <a:srgbClr val="FFFFFF"/>
                </a:solidFill>
                <a:latin typeface="Arial"/>
                <a:cs typeface="Arial"/>
              </a:rPr>
              <a:t>Brigade</a:t>
            </a:r>
            <a:endParaRPr lang="en-GB" sz="1600" dirty="0">
              <a:solidFill>
                <a:srgbClr val="FFFFFF"/>
              </a:solidFill>
              <a:latin typeface="Arial"/>
              <a:cs typeface="Arial"/>
            </a:endParaRPr>
          </a:p>
          <a:p>
            <a:r>
              <a:rPr lang="en-GB" sz="1600" dirty="0">
                <a:solidFill>
                  <a:srgbClr val="FFFFFF"/>
                </a:solidFill>
                <a:latin typeface="Arial"/>
                <a:cs typeface="Arial"/>
              </a:rPr>
              <a:t>Telephone emergency services on 999 and instruct them to attend owing to a person trapped in a lift with a medical condition or in a distressed state</a:t>
            </a:r>
            <a:r>
              <a:rPr lang="en-GB" sz="1600" dirty="0" smtClean="0">
                <a:solidFill>
                  <a:srgbClr val="FFFFFF"/>
                </a:solidFill>
                <a:latin typeface="Arial"/>
                <a:cs typeface="Arial"/>
              </a:rPr>
              <a:t>.</a:t>
            </a:r>
          </a:p>
          <a:p>
            <a:endParaRPr lang="en-GB" sz="1600" dirty="0">
              <a:solidFill>
                <a:srgbClr val="FFFFFF"/>
              </a:solidFill>
              <a:latin typeface="Arial"/>
              <a:cs typeface="Arial"/>
            </a:endParaRPr>
          </a:p>
          <a:p>
            <a:r>
              <a:rPr lang="en-GB" sz="1600" dirty="0">
                <a:solidFill>
                  <a:srgbClr val="FFFFFF"/>
                </a:solidFill>
                <a:latin typeface="Arial"/>
                <a:cs typeface="Arial"/>
              </a:rPr>
              <a:t>2) Contact Lift Company</a:t>
            </a:r>
          </a:p>
          <a:p>
            <a:r>
              <a:rPr lang="en-GB" sz="1600" dirty="0">
                <a:solidFill>
                  <a:srgbClr val="FFFFFF"/>
                </a:solidFill>
                <a:latin typeface="Arial"/>
                <a:cs typeface="Arial"/>
              </a:rPr>
              <a:t>Telephone lift company and instruct them to attend owing to a person trapped in a lift with a medical condition or in a distressed state. Confirm an estimated time of arrival on site</a:t>
            </a:r>
            <a:r>
              <a:rPr lang="en-GB" sz="1600" dirty="0" smtClean="0">
                <a:solidFill>
                  <a:srgbClr val="FFFFFF"/>
                </a:solidFill>
                <a:latin typeface="Arial"/>
                <a:cs typeface="Arial"/>
              </a:rPr>
              <a:t>.</a:t>
            </a:r>
          </a:p>
          <a:p>
            <a:endParaRPr lang="en-GB" sz="1600" dirty="0">
              <a:solidFill>
                <a:srgbClr val="FFFFFF"/>
              </a:solidFill>
              <a:latin typeface="Arial"/>
              <a:cs typeface="Arial"/>
            </a:endParaRPr>
          </a:p>
          <a:p>
            <a:r>
              <a:rPr lang="en-GB" sz="1600" dirty="0">
                <a:solidFill>
                  <a:srgbClr val="FFFFFF"/>
                </a:solidFill>
                <a:latin typeface="Arial"/>
                <a:cs typeface="Arial"/>
              </a:rPr>
              <a:t>3) Use the following as advice for any questions </a:t>
            </a:r>
            <a:r>
              <a:rPr lang="en-GB" sz="1600" dirty="0" smtClean="0">
                <a:solidFill>
                  <a:srgbClr val="FFFFFF"/>
                </a:solidFill>
                <a:latin typeface="Arial"/>
                <a:cs typeface="Arial"/>
              </a:rPr>
              <a:t>asked (go to page 7)</a:t>
            </a:r>
            <a:endParaRPr lang="en-GB" sz="1600" dirty="0">
              <a:solidFill>
                <a:srgbClr val="FFFFFF"/>
              </a:solidFill>
              <a:latin typeface="Arial"/>
              <a:cs typeface="Arial"/>
            </a:endParaRPr>
          </a:p>
        </p:txBody>
      </p:sp>
      <p:sp>
        <p:nvSpPr>
          <p:cNvPr id="13" name="Rectangle 12"/>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56420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6b </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775047" y="1635646"/>
            <a:ext cx="7757393" cy="2062103"/>
          </a:xfrm>
          <a:prstGeom prst="rect">
            <a:avLst/>
          </a:prstGeom>
        </p:spPr>
        <p:txBody>
          <a:bodyPr wrap="square">
            <a:spAutoFit/>
          </a:bodyPr>
          <a:lstStyle/>
          <a:p>
            <a:r>
              <a:rPr lang="en-US" sz="1600" b="1" dirty="0" smtClean="0">
                <a:solidFill>
                  <a:srgbClr val="FFFFFF"/>
                </a:solidFill>
                <a:latin typeface="Arial"/>
                <a:cs typeface="Arial"/>
              </a:rPr>
              <a:t>INSTRUCTION: </a:t>
            </a:r>
            <a:r>
              <a:rPr lang="en-US" sz="1600" dirty="0" smtClean="0">
                <a:solidFill>
                  <a:srgbClr val="FFFFFF"/>
                </a:solidFill>
                <a:latin typeface="Arial"/>
                <a:cs typeface="Arial"/>
              </a:rPr>
              <a:t>Follow </a:t>
            </a:r>
            <a:r>
              <a:rPr lang="en-US" sz="1600" dirty="0">
                <a:solidFill>
                  <a:srgbClr val="FFFFFF"/>
                </a:solidFill>
                <a:latin typeface="Arial"/>
                <a:cs typeface="Arial"/>
              </a:rPr>
              <a:t>next </a:t>
            </a:r>
            <a:r>
              <a:rPr lang="en-US" sz="1600" dirty="0" smtClean="0">
                <a:solidFill>
                  <a:srgbClr val="FFFFFF"/>
                </a:solidFill>
                <a:latin typeface="Arial"/>
                <a:cs typeface="Arial"/>
              </a:rPr>
              <a:t>three steps </a:t>
            </a:r>
            <a:r>
              <a:rPr lang="en-US" sz="1600" dirty="0">
                <a:solidFill>
                  <a:srgbClr val="FFFFFF"/>
                </a:solidFill>
                <a:latin typeface="Arial"/>
                <a:cs typeface="Arial"/>
              </a:rPr>
              <a:t>in sequence</a:t>
            </a:r>
            <a:endParaRPr lang="en-GB" sz="1600" dirty="0">
              <a:solidFill>
                <a:srgbClr val="FFFFFF"/>
              </a:solidFill>
              <a:latin typeface="Arial"/>
              <a:cs typeface="Arial"/>
            </a:endParaRPr>
          </a:p>
          <a:p>
            <a:endParaRPr lang="en-GB" sz="1600" dirty="0" smtClean="0">
              <a:solidFill>
                <a:srgbClr val="FFFFFF"/>
              </a:solidFill>
              <a:latin typeface="Arial"/>
              <a:cs typeface="Arial"/>
            </a:endParaRPr>
          </a:p>
          <a:p>
            <a:r>
              <a:rPr lang="en-GB" sz="1600" dirty="0">
                <a:solidFill>
                  <a:srgbClr val="FFFFFF"/>
                </a:solidFill>
                <a:latin typeface="Arial"/>
                <a:cs typeface="Arial"/>
              </a:rPr>
              <a:t>1</a:t>
            </a:r>
            <a:r>
              <a:rPr lang="en-GB" sz="1600" dirty="0" smtClean="0">
                <a:solidFill>
                  <a:srgbClr val="FFFFFF"/>
                </a:solidFill>
                <a:latin typeface="Arial"/>
                <a:cs typeface="Arial"/>
              </a:rPr>
              <a:t>) </a:t>
            </a:r>
            <a:r>
              <a:rPr lang="en-GB" sz="1600" dirty="0">
                <a:solidFill>
                  <a:srgbClr val="FFFFFF"/>
                </a:solidFill>
                <a:latin typeface="Arial"/>
                <a:cs typeface="Arial"/>
              </a:rPr>
              <a:t>Contact Lift Company</a:t>
            </a:r>
          </a:p>
          <a:p>
            <a:r>
              <a:rPr lang="en-GB" sz="1600" dirty="0">
                <a:solidFill>
                  <a:srgbClr val="FFFFFF"/>
                </a:solidFill>
                <a:latin typeface="Arial"/>
                <a:cs typeface="Arial"/>
              </a:rPr>
              <a:t>Telephone lift company and instruct them to attend owing to a person trapped in a lift with a medical condition or in a distressed state. Confirm an estimated time of arrival on site</a:t>
            </a:r>
            <a:r>
              <a:rPr lang="en-GB" sz="1600" dirty="0" smtClean="0">
                <a:solidFill>
                  <a:srgbClr val="FFFFFF"/>
                </a:solidFill>
                <a:latin typeface="Arial"/>
                <a:cs typeface="Arial"/>
              </a:rPr>
              <a:t>.</a:t>
            </a:r>
          </a:p>
          <a:p>
            <a:endParaRPr lang="en-GB" sz="1600" dirty="0">
              <a:solidFill>
                <a:srgbClr val="FFFFFF"/>
              </a:solidFill>
              <a:latin typeface="Arial"/>
              <a:cs typeface="Arial"/>
            </a:endParaRPr>
          </a:p>
          <a:p>
            <a:r>
              <a:rPr lang="en-GB" sz="1600" dirty="0">
                <a:solidFill>
                  <a:srgbClr val="FFFFFF"/>
                </a:solidFill>
                <a:latin typeface="Arial"/>
                <a:cs typeface="Arial"/>
              </a:rPr>
              <a:t>2</a:t>
            </a:r>
            <a:r>
              <a:rPr lang="en-GB" sz="1600" dirty="0" smtClean="0">
                <a:solidFill>
                  <a:srgbClr val="FFFFFF"/>
                </a:solidFill>
                <a:latin typeface="Arial"/>
                <a:cs typeface="Arial"/>
              </a:rPr>
              <a:t>) </a:t>
            </a:r>
            <a:r>
              <a:rPr lang="en-GB" sz="1600" dirty="0">
                <a:solidFill>
                  <a:srgbClr val="FFFFFF"/>
                </a:solidFill>
                <a:latin typeface="Arial"/>
                <a:cs typeface="Arial"/>
              </a:rPr>
              <a:t>Use the following as advice for any questions </a:t>
            </a:r>
            <a:r>
              <a:rPr lang="en-GB" sz="1600" dirty="0" smtClean="0">
                <a:solidFill>
                  <a:srgbClr val="FFFFFF"/>
                </a:solidFill>
                <a:latin typeface="Arial"/>
                <a:cs typeface="Arial"/>
              </a:rPr>
              <a:t>asked (go to page 7)</a:t>
            </a:r>
            <a:endParaRPr lang="en-GB" sz="1600" dirty="0">
              <a:solidFill>
                <a:srgbClr val="FFFFFF"/>
              </a:solidFill>
              <a:latin typeface="Arial"/>
              <a:cs typeface="Arial"/>
            </a:endParaRPr>
          </a:p>
        </p:txBody>
      </p:sp>
      <p:sp>
        <p:nvSpPr>
          <p:cNvPr id="13" name="Rectangle 12"/>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48872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7 </a:t>
            </a:r>
            <a:endParaRPr lang="en-US" sz="2800" dirty="0">
              <a:ln w="12700">
                <a:solidFill>
                  <a:schemeClr val="bg1"/>
                </a:solidFill>
              </a:ln>
              <a:solidFill>
                <a:srgbClr val="FFFFFF"/>
              </a:solidFill>
              <a:latin typeface="Droid Sans"/>
              <a:cs typeface="Droid Sans"/>
            </a:endParaRPr>
          </a:p>
        </p:txBody>
      </p:sp>
      <p:graphicFrame>
        <p:nvGraphicFramePr>
          <p:cNvPr id="2" name="Table 1"/>
          <p:cNvGraphicFramePr>
            <a:graphicFrameLocks noGrp="1"/>
          </p:cNvGraphicFramePr>
          <p:nvPr>
            <p:extLst>
              <p:ext uri="{D42A27DB-BD31-4B8C-83A1-F6EECF244321}">
                <p14:modId xmlns:p14="http://schemas.microsoft.com/office/powerpoint/2010/main" val="3696339543"/>
              </p:ext>
            </p:extLst>
          </p:nvPr>
        </p:nvGraphicFramePr>
        <p:xfrm>
          <a:off x="900292" y="1779662"/>
          <a:ext cx="7632148" cy="2280732"/>
        </p:xfrm>
        <a:graphic>
          <a:graphicData uri="http://schemas.openxmlformats.org/drawingml/2006/table">
            <a:tbl>
              <a:tblPr firstRow="1" bandRow="1">
                <a:tableStyleId>{5C22544A-7EE6-4342-B048-85BDC9FD1C3A}</a:tableStyleId>
              </a:tblPr>
              <a:tblGrid>
                <a:gridCol w="2735605"/>
                <a:gridCol w="4896543"/>
              </a:tblGrid>
              <a:tr h="390973">
                <a:tc>
                  <a:txBody>
                    <a:bodyPr/>
                    <a:lstStyle/>
                    <a:p>
                      <a:pPr algn="ctr"/>
                      <a:r>
                        <a:rPr lang="en-US" sz="1400" dirty="0" smtClean="0">
                          <a:latin typeface="Arial"/>
                          <a:cs typeface="Arial"/>
                        </a:rPr>
                        <a:t>QUESTION</a:t>
                      </a:r>
                      <a:endParaRPr lang="en-US" sz="1400" dirty="0">
                        <a:latin typeface="Arial"/>
                        <a:cs typeface="Arial"/>
                      </a:endParaRPr>
                    </a:p>
                  </a:txBody>
                  <a:tcPr/>
                </a:tc>
                <a:tc>
                  <a:txBody>
                    <a:bodyPr/>
                    <a:lstStyle/>
                    <a:p>
                      <a:pPr algn="ctr"/>
                      <a:r>
                        <a:rPr lang="en-US" sz="1400" dirty="0" smtClean="0">
                          <a:latin typeface="Arial"/>
                          <a:cs typeface="Arial"/>
                        </a:rPr>
                        <a:t>SUGGESTED ANSWER</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"The lift is going to fall!"</a:t>
                      </a:r>
                      <a:r>
                        <a:rPr lang="en-GB" sz="1400" dirty="0" smtClean="0">
                          <a:effectLst/>
                          <a:latin typeface="Arial"/>
                          <a:cs typeface="Arial"/>
                        </a:rPr>
                        <a:t> </a:t>
                      </a:r>
                      <a:endParaRPr lang="en-US" sz="1400" dirty="0">
                        <a:latin typeface="Arial"/>
                        <a:cs typeface="Arial"/>
                      </a:endParaRPr>
                    </a:p>
                  </a:txBody>
                  <a:tcPr/>
                </a:tc>
                <a:tc>
                  <a:txBody>
                    <a:bodyPr/>
                    <a:lstStyle/>
                    <a:p>
                      <a:r>
                        <a:rPr lang="en-US" sz="1400" kern="1200" dirty="0" smtClean="0">
                          <a:solidFill>
                            <a:schemeClr val="dk1"/>
                          </a:solidFill>
                          <a:effectLst/>
                          <a:latin typeface="Arial"/>
                          <a:ea typeface="+mn-ea"/>
                          <a:cs typeface="Arial"/>
                        </a:rPr>
                        <a:t>"I understand your fears, but the lift/elevator has many safety devices to help stop the lift from falling. Please try and make yourself comfortable, we have called the lift company and they will be here as soon as possible. "</a:t>
                      </a:r>
                      <a:r>
                        <a:rPr lang="en-GB" sz="1400" dirty="0" smtClean="0">
                          <a:effectLst/>
                          <a:latin typeface="Arial"/>
                          <a:cs typeface="Arial"/>
                        </a:rPr>
                        <a:t> </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"There is no air!” </a:t>
                      </a:r>
                    </a:p>
                    <a:p>
                      <a:endParaRPr lang="en-US" sz="1400" kern="1200" dirty="0" smtClean="0">
                        <a:solidFill>
                          <a:schemeClr val="dk1"/>
                        </a:solidFill>
                        <a:effectLst/>
                        <a:latin typeface="Arial"/>
                        <a:ea typeface="+mn-ea"/>
                        <a:cs typeface="Arial"/>
                      </a:endParaRPr>
                    </a:p>
                    <a:p>
                      <a:r>
                        <a:rPr lang="en-US" sz="1400" kern="1200" dirty="0" smtClean="0">
                          <a:solidFill>
                            <a:schemeClr val="dk1"/>
                          </a:solidFill>
                          <a:effectLst/>
                          <a:latin typeface="Arial"/>
                          <a:ea typeface="+mn-ea"/>
                          <a:cs typeface="Arial"/>
                        </a:rPr>
                        <a:t>”Is there any air in the lift when I am trapped”</a:t>
                      </a:r>
                      <a:r>
                        <a:rPr lang="en-GB" sz="1400" dirty="0" smtClean="0">
                          <a:effectLst/>
                          <a:latin typeface="Arial"/>
                          <a:cs typeface="Arial"/>
                        </a:rPr>
                        <a:t> </a:t>
                      </a:r>
                      <a:endParaRPr lang="en-US" sz="1400" dirty="0">
                        <a:latin typeface="Arial"/>
                        <a:cs typeface="Arial"/>
                      </a:endParaRPr>
                    </a:p>
                  </a:txBody>
                  <a:tcPr/>
                </a:tc>
                <a:tc>
                  <a:txBody>
                    <a:bodyPr/>
                    <a:lstStyle/>
                    <a:p>
                      <a:pPr>
                        <a:spcAft>
                          <a:spcPts val="0"/>
                        </a:spcAft>
                      </a:pPr>
                      <a:r>
                        <a:rPr lang="en-US" sz="1400" dirty="0">
                          <a:effectLst/>
                          <a:latin typeface="Arial"/>
                          <a:ea typeface="Times New Roman"/>
                          <a:cs typeface="Arial"/>
                        </a:rPr>
                        <a:t>"I can reassure you - the elevator has plenty of ventilation. There is more air closer to the floor; you may wish to sit on the floor to make yourself more comfortable."</a:t>
                      </a:r>
                      <a:endParaRPr lang="en-GB" sz="1400" dirty="0">
                        <a:effectLst/>
                        <a:latin typeface="Arial"/>
                        <a:ea typeface="Times New Roman"/>
                        <a:cs typeface="Arial"/>
                      </a:endParaRPr>
                    </a:p>
                  </a:txBody>
                  <a:tcPr marL="47625" marR="47625" marT="47625" marB="47625" anchor="ctr"/>
                </a:tc>
              </a:tr>
            </a:tbl>
          </a:graphicData>
        </a:graphic>
      </p:graphicFrame>
      <p:sp>
        <p:nvSpPr>
          <p:cNvPr id="12" name="Rectangle 11"/>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053332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8 </a:t>
            </a:r>
            <a:endParaRPr lang="en-US" sz="2800" dirty="0">
              <a:ln w="12700">
                <a:solidFill>
                  <a:schemeClr val="bg1"/>
                </a:solidFill>
              </a:ln>
              <a:solidFill>
                <a:srgbClr val="FFFFFF"/>
              </a:solidFill>
              <a:latin typeface="Droid Sans"/>
              <a:cs typeface="Droid Sans"/>
            </a:endParaRPr>
          </a:p>
        </p:txBody>
      </p:sp>
      <p:graphicFrame>
        <p:nvGraphicFramePr>
          <p:cNvPr id="2" name="Table 1"/>
          <p:cNvGraphicFramePr>
            <a:graphicFrameLocks noGrp="1"/>
          </p:cNvGraphicFramePr>
          <p:nvPr>
            <p:extLst>
              <p:ext uri="{D42A27DB-BD31-4B8C-83A1-F6EECF244321}">
                <p14:modId xmlns:p14="http://schemas.microsoft.com/office/powerpoint/2010/main" val="3892484118"/>
              </p:ext>
            </p:extLst>
          </p:nvPr>
        </p:nvGraphicFramePr>
        <p:xfrm>
          <a:off x="899592" y="1779662"/>
          <a:ext cx="7632148" cy="2235799"/>
        </p:xfrm>
        <a:graphic>
          <a:graphicData uri="http://schemas.openxmlformats.org/drawingml/2006/table">
            <a:tbl>
              <a:tblPr firstRow="1" bandRow="1">
                <a:tableStyleId>{5C22544A-7EE6-4342-B048-85BDC9FD1C3A}</a:tableStyleId>
              </a:tblPr>
              <a:tblGrid>
                <a:gridCol w="2735605"/>
                <a:gridCol w="4896543"/>
              </a:tblGrid>
              <a:tr h="390973">
                <a:tc>
                  <a:txBody>
                    <a:bodyPr/>
                    <a:lstStyle/>
                    <a:p>
                      <a:pPr algn="ctr"/>
                      <a:r>
                        <a:rPr lang="en-US" sz="1400" dirty="0" smtClean="0">
                          <a:latin typeface="Arial"/>
                          <a:cs typeface="Arial"/>
                        </a:rPr>
                        <a:t>QUESTION</a:t>
                      </a:r>
                      <a:endParaRPr lang="en-US" sz="1400" dirty="0">
                        <a:latin typeface="Arial"/>
                        <a:cs typeface="Arial"/>
                      </a:endParaRPr>
                    </a:p>
                  </a:txBody>
                  <a:tcPr/>
                </a:tc>
                <a:tc>
                  <a:txBody>
                    <a:bodyPr/>
                    <a:lstStyle/>
                    <a:p>
                      <a:pPr algn="ctr"/>
                      <a:r>
                        <a:rPr lang="en-US" sz="1400" dirty="0" smtClean="0">
                          <a:latin typeface="Arial"/>
                          <a:cs typeface="Arial"/>
                        </a:rPr>
                        <a:t>SUGGESTED ANSWER</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"I am going to be sick!"</a:t>
                      </a:r>
                      <a:r>
                        <a:rPr lang="en-GB" sz="1400" dirty="0" smtClean="0">
                          <a:effectLst/>
                          <a:latin typeface="Arial"/>
                          <a:cs typeface="Arial"/>
                        </a:rPr>
                        <a:t> </a:t>
                      </a:r>
                      <a:endParaRPr lang="en-US" sz="1400" dirty="0">
                        <a:latin typeface="Arial"/>
                        <a:cs typeface="Arial"/>
                      </a:endParaRPr>
                    </a:p>
                  </a:txBody>
                  <a:tcPr/>
                </a:tc>
                <a:tc>
                  <a:txBody>
                    <a:bodyPr/>
                    <a:lstStyle/>
                    <a:p>
                      <a:r>
                        <a:rPr lang="en-US" sz="1400" kern="1200" dirty="0" smtClean="0">
                          <a:solidFill>
                            <a:schemeClr val="dk1"/>
                          </a:solidFill>
                          <a:effectLst/>
                          <a:latin typeface="Arial"/>
                          <a:ea typeface="+mn-ea"/>
                          <a:cs typeface="Arial"/>
                        </a:rPr>
                        <a:t>"Please make yourself as comfortable as possible. I can reassure you, we are working to get you out as soon as we can.</a:t>
                      </a:r>
                      <a:r>
                        <a:rPr lang="en-GB" sz="1400" dirty="0" smtClean="0">
                          <a:effectLst/>
                          <a:latin typeface="Arial"/>
                          <a:cs typeface="Arial"/>
                        </a:rPr>
                        <a:t> </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"I am claustrophobic!"</a:t>
                      </a:r>
                      <a:r>
                        <a:rPr lang="en-GB" sz="1400" dirty="0" smtClean="0">
                          <a:effectLst/>
                          <a:latin typeface="Arial"/>
                          <a:cs typeface="Arial"/>
                        </a:rPr>
                        <a:t> </a:t>
                      </a:r>
                      <a:endParaRPr lang="en-US" sz="1400" dirty="0">
                        <a:latin typeface="Arial"/>
                        <a:cs typeface="Arial"/>
                      </a:endParaRPr>
                    </a:p>
                  </a:txBody>
                  <a:tcPr/>
                </a:tc>
                <a:tc>
                  <a:txBody>
                    <a:bodyPr/>
                    <a:lstStyle/>
                    <a:p>
                      <a:pPr>
                        <a:spcAft>
                          <a:spcPts val="0"/>
                        </a:spcAft>
                      </a:pPr>
                      <a:r>
                        <a:rPr lang="en-US" sz="1400" kern="1200" dirty="0" smtClean="0">
                          <a:solidFill>
                            <a:schemeClr val="dk1"/>
                          </a:solidFill>
                          <a:effectLst/>
                          <a:latin typeface="Arial"/>
                          <a:ea typeface="+mn-ea"/>
                          <a:cs typeface="Arial"/>
                        </a:rPr>
                        <a:t>"I understand your fears, I can reassure you, we are working to get you out: it would help you if you sat on the floor as there is more air closer to the ground.”</a:t>
                      </a:r>
                      <a:r>
                        <a:rPr lang="en-GB" sz="1400" dirty="0" smtClean="0">
                          <a:effectLst/>
                          <a:latin typeface="Arial"/>
                          <a:cs typeface="Arial"/>
                        </a:rPr>
                        <a:t> </a:t>
                      </a:r>
                      <a:endParaRPr lang="en-GB" sz="1400" dirty="0">
                        <a:effectLst/>
                        <a:latin typeface="Arial"/>
                        <a:ea typeface="Times New Roman"/>
                        <a:cs typeface="Arial"/>
                      </a:endParaRPr>
                    </a:p>
                  </a:txBody>
                  <a:tcPr marL="47625" marR="47625" marT="47625" marB="47625" anchor="ctr"/>
                </a:tc>
              </a:tr>
            </a:tbl>
          </a:graphicData>
        </a:graphic>
      </p:graphicFrame>
      <p:sp>
        <p:nvSpPr>
          <p:cNvPr id="12" name="Rectangle 11"/>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31074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9 </a:t>
            </a:r>
            <a:endParaRPr lang="en-US" sz="2800" dirty="0">
              <a:ln w="12700">
                <a:solidFill>
                  <a:schemeClr val="bg1"/>
                </a:solidFill>
              </a:ln>
              <a:solidFill>
                <a:srgbClr val="FFFFFF"/>
              </a:solidFill>
              <a:latin typeface="Droid Sans"/>
              <a:cs typeface="Droid Sans"/>
            </a:endParaRPr>
          </a:p>
        </p:txBody>
      </p:sp>
      <p:graphicFrame>
        <p:nvGraphicFramePr>
          <p:cNvPr id="2" name="Table 1"/>
          <p:cNvGraphicFramePr>
            <a:graphicFrameLocks noGrp="1"/>
          </p:cNvGraphicFramePr>
          <p:nvPr>
            <p:extLst>
              <p:ext uri="{D42A27DB-BD31-4B8C-83A1-F6EECF244321}">
                <p14:modId xmlns:p14="http://schemas.microsoft.com/office/powerpoint/2010/main" val="826964901"/>
              </p:ext>
            </p:extLst>
          </p:nvPr>
        </p:nvGraphicFramePr>
        <p:xfrm>
          <a:off x="899592" y="1779662"/>
          <a:ext cx="7632148" cy="2258265"/>
        </p:xfrm>
        <a:graphic>
          <a:graphicData uri="http://schemas.openxmlformats.org/drawingml/2006/table">
            <a:tbl>
              <a:tblPr firstRow="1" bandRow="1">
                <a:tableStyleId>{5C22544A-7EE6-4342-B048-85BDC9FD1C3A}</a:tableStyleId>
              </a:tblPr>
              <a:tblGrid>
                <a:gridCol w="2735605"/>
                <a:gridCol w="4896543"/>
              </a:tblGrid>
              <a:tr h="390973">
                <a:tc>
                  <a:txBody>
                    <a:bodyPr/>
                    <a:lstStyle/>
                    <a:p>
                      <a:pPr algn="ctr"/>
                      <a:r>
                        <a:rPr lang="en-US" sz="1400" dirty="0" smtClean="0">
                          <a:latin typeface="Arial"/>
                          <a:cs typeface="Arial"/>
                        </a:rPr>
                        <a:t>QUESTION</a:t>
                      </a:r>
                      <a:endParaRPr lang="en-US" sz="1400" dirty="0">
                        <a:latin typeface="Arial"/>
                        <a:cs typeface="Arial"/>
                      </a:endParaRPr>
                    </a:p>
                  </a:txBody>
                  <a:tcPr/>
                </a:tc>
                <a:tc>
                  <a:txBody>
                    <a:bodyPr/>
                    <a:lstStyle/>
                    <a:p>
                      <a:pPr algn="ctr"/>
                      <a:r>
                        <a:rPr lang="en-US" sz="1400" dirty="0" smtClean="0">
                          <a:latin typeface="Arial"/>
                          <a:cs typeface="Arial"/>
                        </a:rPr>
                        <a:t>SUGGESTED ANSWER</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"Can I make a phone call from here?"</a:t>
                      </a:r>
                      <a:r>
                        <a:rPr lang="en-GB" sz="1400" dirty="0" smtClean="0">
                          <a:effectLst/>
                          <a:latin typeface="Arial"/>
                          <a:cs typeface="Arial"/>
                        </a:rPr>
                        <a:t> </a:t>
                      </a:r>
                      <a:endParaRPr lang="en-US" sz="1400" dirty="0">
                        <a:latin typeface="Arial"/>
                        <a:cs typeface="Arial"/>
                      </a:endParaRPr>
                    </a:p>
                  </a:txBody>
                  <a:tcPr/>
                </a:tc>
                <a:tc>
                  <a:txBody>
                    <a:bodyPr/>
                    <a:lstStyle/>
                    <a:p>
                      <a:r>
                        <a:rPr lang="en-US" sz="1400" kern="1200" dirty="0" smtClean="0">
                          <a:solidFill>
                            <a:schemeClr val="dk1"/>
                          </a:solidFill>
                          <a:effectLst/>
                          <a:latin typeface="Arial"/>
                          <a:ea typeface="+mn-ea"/>
                          <a:cs typeface="Arial"/>
                        </a:rPr>
                        <a:t>"From the lift phone, you can only call us. If you have a mobile phone and coverage, you can call someone or I would be more than happy to call on your behalf. Would you like me to call someone on your behalf?"</a:t>
                      </a:r>
                      <a:r>
                        <a:rPr lang="en-GB" sz="1400" dirty="0" smtClean="0">
                          <a:effectLst/>
                          <a:latin typeface="Arial"/>
                          <a:cs typeface="Arial"/>
                        </a:rPr>
                        <a:t> </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"Can I just force the doors open?"</a:t>
                      </a:r>
                      <a:r>
                        <a:rPr lang="en-GB" sz="1400" dirty="0" smtClean="0">
                          <a:effectLst/>
                          <a:latin typeface="Arial"/>
                          <a:cs typeface="Arial"/>
                        </a:rPr>
                        <a:t> </a:t>
                      </a:r>
                      <a:endParaRPr lang="en-US" sz="1400" dirty="0">
                        <a:latin typeface="Arial"/>
                        <a:cs typeface="Arial"/>
                      </a:endParaRPr>
                    </a:p>
                  </a:txBody>
                  <a:tcPr/>
                </a:tc>
                <a:tc>
                  <a:txBody>
                    <a:bodyPr/>
                    <a:lstStyle/>
                    <a:p>
                      <a:pPr>
                        <a:spcAft>
                          <a:spcPts val="0"/>
                        </a:spcAft>
                      </a:pPr>
                      <a:r>
                        <a:rPr lang="en-US" sz="1400" kern="1200" dirty="0" smtClean="0">
                          <a:solidFill>
                            <a:schemeClr val="dk1"/>
                          </a:solidFill>
                          <a:effectLst/>
                          <a:latin typeface="Arial"/>
                          <a:ea typeface="+mn-ea"/>
                          <a:cs typeface="Arial"/>
                        </a:rPr>
                        <a:t>"Please do not force the doors open. The lift might restart and you will risk injuring yourself. Please wait for the mechanic to arrive.”</a:t>
                      </a:r>
                      <a:r>
                        <a:rPr lang="en-GB" sz="1400" dirty="0" smtClean="0">
                          <a:effectLst/>
                          <a:latin typeface="Arial"/>
                          <a:cs typeface="Arial"/>
                        </a:rPr>
                        <a:t> </a:t>
                      </a:r>
                      <a:endParaRPr lang="en-GB" sz="1400" dirty="0">
                        <a:effectLst/>
                        <a:latin typeface="Arial"/>
                        <a:ea typeface="Times New Roman"/>
                        <a:cs typeface="Arial"/>
                      </a:endParaRPr>
                    </a:p>
                  </a:txBody>
                  <a:tcPr marL="47625" marR="47625" marT="47625" marB="47625" anchor="ctr"/>
                </a:tc>
              </a:tr>
            </a:tbl>
          </a:graphicData>
        </a:graphic>
      </p:graphicFrame>
      <p:sp>
        <p:nvSpPr>
          <p:cNvPr id="12" name="Rectangle 11"/>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425948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10 </a:t>
            </a:r>
            <a:endParaRPr lang="en-US" sz="2800" dirty="0">
              <a:ln w="12700">
                <a:solidFill>
                  <a:schemeClr val="bg1"/>
                </a:solidFill>
              </a:ln>
              <a:solidFill>
                <a:srgbClr val="FFFFFF"/>
              </a:solidFill>
              <a:latin typeface="Droid Sans"/>
              <a:cs typeface="Droid Sans"/>
            </a:endParaRPr>
          </a:p>
        </p:txBody>
      </p:sp>
      <p:graphicFrame>
        <p:nvGraphicFramePr>
          <p:cNvPr id="2" name="Table 1"/>
          <p:cNvGraphicFramePr>
            <a:graphicFrameLocks noGrp="1"/>
          </p:cNvGraphicFramePr>
          <p:nvPr>
            <p:extLst>
              <p:ext uri="{D42A27DB-BD31-4B8C-83A1-F6EECF244321}">
                <p14:modId xmlns:p14="http://schemas.microsoft.com/office/powerpoint/2010/main" val="1239379613"/>
              </p:ext>
            </p:extLst>
          </p:nvPr>
        </p:nvGraphicFramePr>
        <p:xfrm>
          <a:off x="899592" y="1779662"/>
          <a:ext cx="7632148" cy="2262075"/>
        </p:xfrm>
        <a:graphic>
          <a:graphicData uri="http://schemas.openxmlformats.org/drawingml/2006/table">
            <a:tbl>
              <a:tblPr firstRow="1" bandRow="1">
                <a:tableStyleId>{5C22544A-7EE6-4342-B048-85BDC9FD1C3A}</a:tableStyleId>
              </a:tblPr>
              <a:tblGrid>
                <a:gridCol w="2735605"/>
                <a:gridCol w="4896543"/>
              </a:tblGrid>
              <a:tr h="390973">
                <a:tc>
                  <a:txBody>
                    <a:bodyPr/>
                    <a:lstStyle/>
                    <a:p>
                      <a:pPr algn="ctr"/>
                      <a:r>
                        <a:rPr lang="en-US" sz="1400" dirty="0" smtClean="0">
                          <a:latin typeface="Arial"/>
                          <a:cs typeface="Arial"/>
                        </a:rPr>
                        <a:t>QUESTION</a:t>
                      </a:r>
                      <a:endParaRPr lang="en-US" sz="1400" dirty="0">
                        <a:latin typeface="Arial"/>
                        <a:cs typeface="Arial"/>
                      </a:endParaRPr>
                    </a:p>
                  </a:txBody>
                  <a:tcPr/>
                </a:tc>
                <a:tc>
                  <a:txBody>
                    <a:bodyPr/>
                    <a:lstStyle/>
                    <a:p>
                      <a:pPr algn="ctr"/>
                      <a:r>
                        <a:rPr lang="en-US" sz="1400" dirty="0" smtClean="0">
                          <a:latin typeface="Arial"/>
                          <a:cs typeface="Arial"/>
                        </a:rPr>
                        <a:t>SUGGESTED ANSWER</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"I am in a hurry for an important meeting!"</a:t>
                      </a:r>
                      <a:r>
                        <a:rPr lang="en-GB" sz="1400" dirty="0" smtClean="0">
                          <a:effectLst/>
                          <a:latin typeface="Arial"/>
                          <a:cs typeface="Arial"/>
                        </a:rPr>
                        <a:t> </a:t>
                      </a:r>
                      <a:endParaRPr lang="en-US" sz="1400" dirty="0">
                        <a:latin typeface="Arial"/>
                        <a:cs typeface="Arial"/>
                      </a:endParaRPr>
                    </a:p>
                  </a:txBody>
                  <a:tcPr/>
                </a:tc>
                <a:tc>
                  <a:txBody>
                    <a:bodyPr/>
                    <a:lstStyle/>
                    <a:p>
                      <a:r>
                        <a:rPr lang="en-US" sz="1400" kern="1200" dirty="0" smtClean="0">
                          <a:solidFill>
                            <a:schemeClr val="dk1"/>
                          </a:solidFill>
                          <a:effectLst/>
                          <a:latin typeface="Arial"/>
                          <a:ea typeface="+mn-ea"/>
                          <a:cs typeface="Arial"/>
                        </a:rPr>
                        <a:t>"I can call someone on your behalf. Is there any one we can call for you, to let them know where you are?"</a:t>
                      </a:r>
                      <a:r>
                        <a:rPr lang="en-GB" sz="1400" dirty="0" smtClean="0">
                          <a:effectLst/>
                          <a:latin typeface="Arial"/>
                          <a:cs typeface="Arial"/>
                        </a:rPr>
                        <a:t> </a:t>
                      </a:r>
                      <a:endParaRPr lang="en-US" sz="1400" dirty="0">
                        <a:latin typeface="Arial"/>
                        <a:cs typeface="Arial"/>
                      </a:endParaRPr>
                    </a:p>
                  </a:txBody>
                  <a:tcPr/>
                </a:tc>
              </a:tr>
              <a:tr h="922413">
                <a:tc>
                  <a:txBody>
                    <a:bodyPr/>
                    <a:lstStyle/>
                    <a:p>
                      <a:r>
                        <a:rPr lang="en-US" sz="1400" kern="1200" dirty="0" smtClean="0">
                          <a:solidFill>
                            <a:schemeClr val="dk1"/>
                          </a:solidFill>
                          <a:effectLst/>
                          <a:latin typeface="Arial"/>
                          <a:ea typeface="+mn-ea"/>
                          <a:cs typeface="Arial"/>
                        </a:rPr>
                        <a:t>"Can you make the lift go to my floor?”</a:t>
                      </a:r>
                      <a:r>
                        <a:rPr lang="en-GB" sz="1400" dirty="0" smtClean="0">
                          <a:effectLst/>
                          <a:latin typeface="Arial"/>
                          <a:cs typeface="Arial"/>
                        </a:rPr>
                        <a:t> </a:t>
                      </a:r>
                      <a:endParaRPr lang="en-US" sz="1400" dirty="0">
                        <a:latin typeface="Arial"/>
                        <a:cs typeface="Arial"/>
                      </a:endParaRPr>
                    </a:p>
                  </a:txBody>
                  <a:tcPr/>
                </a:tc>
                <a:tc>
                  <a:txBody>
                    <a:bodyPr/>
                    <a:lstStyle/>
                    <a:p>
                      <a:pPr>
                        <a:spcAft>
                          <a:spcPts val="0"/>
                        </a:spcAft>
                      </a:pPr>
                      <a:r>
                        <a:rPr lang="en-US" sz="1400" kern="1200" dirty="0" smtClean="0">
                          <a:solidFill>
                            <a:schemeClr val="dk1"/>
                          </a:solidFill>
                          <a:effectLst/>
                          <a:latin typeface="Arial"/>
                          <a:ea typeface="+mn-ea"/>
                          <a:cs typeface="Arial"/>
                        </a:rPr>
                        <a:t>“If the lift has stopped, unfortunately no, as I cannot operate the lift, but have you tried pressing the ground floor button? If the lift is not taking you to your floor, you will need to speak to either onsite security or other staff”</a:t>
                      </a:r>
                      <a:endParaRPr lang="en-GB" sz="1400" dirty="0">
                        <a:effectLst/>
                        <a:latin typeface="Arial"/>
                        <a:ea typeface="Times New Roman"/>
                        <a:cs typeface="Arial"/>
                      </a:endParaRPr>
                    </a:p>
                  </a:txBody>
                  <a:tcPr marL="47625" marR="47625" marT="47625" marB="47625" anchor="ctr"/>
                </a:tc>
              </a:tr>
            </a:tbl>
          </a:graphicData>
        </a:graphic>
      </p:graphicFrame>
      <p:sp>
        <p:nvSpPr>
          <p:cNvPr id="12" name="Rectangle 11"/>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833169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11 </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775047" y="1635646"/>
            <a:ext cx="7757393" cy="523220"/>
          </a:xfrm>
          <a:prstGeom prst="rect">
            <a:avLst/>
          </a:prstGeom>
        </p:spPr>
        <p:txBody>
          <a:bodyPr wrap="square">
            <a:spAutoFit/>
          </a:bodyPr>
          <a:lstStyle/>
          <a:p>
            <a:r>
              <a:rPr lang="en-US" sz="1400" b="1" dirty="0" smtClean="0">
                <a:solidFill>
                  <a:srgbClr val="FFFFFF"/>
                </a:solidFill>
                <a:latin typeface="Arial"/>
                <a:cs typeface="Arial"/>
              </a:rPr>
              <a:t>INSTRUCTION:</a:t>
            </a:r>
            <a:r>
              <a:rPr lang="en-US" sz="1400" dirty="0" smtClean="0">
                <a:solidFill>
                  <a:srgbClr val="FFFFFF"/>
                </a:solidFill>
                <a:latin typeface="Arial"/>
                <a:cs typeface="Arial"/>
              </a:rPr>
              <a:t> 3) &amp; 4) Complete </a:t>
            </a:r>
            <a:r>
              <a:rPr lang="en-US" sz="1400" dirty="0">
                <a:solidFill>
                  <a:srgbClr val="FFFFFF"/>
                </a:solidFill>
                <a:latin typeface="Arial"/>
                <a:cs typeface="Arial"/>
              </a:rPr>
              <a:t>the following incident form to record the lift </a:t>
            </a:r>
            <a:r>
              <a:rPr lang="en-US" sz="1400" dirty="0" smtClean="0">
                <a:solidFill>
                  <a:srgbClr val="FFFFFF"/>
                </a:solidFill>
                <a:latin typeface="Arial"/>
                <a:cs typeface="Arial"/>
              </a:rPr>
              <a:t>entrapment (suggested form fields shown below)</a:t>
            </a:r>
            <a:endParaRPr lang="en-GB" sz="1400" dirty="0">
              <a:solidFill>
                <a:srgbClr val="FFFFFF"/>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266183124"/>
              </p:ext>
            </p:extLst>
          </p:nvPr>
        </p:nvGraphicFramePr>
        <p:xfrm>
          <a:off x="852263" y="2390672"/>
          <a:ext cx="7588697" cy="1849120"/>
        </p:xfrm>
        <a:graphic>
          <a:graphicData uri="http://schemas.openxmlformats.org/drawingml/2006/table">
            <a:tbl>
              <a:tblPr bandRow="1">
                <a:tableStyleId>{5C22544A-7EE6-4342-B048-85BDC9FD1C3A}</a:tableStyleId>
              </a:tblPr>
              <a:tblGrid>
                <a:gridCol w="3826881"/>
                <a:gridCol w="3761816"/>
              </a:tblGrid>
              <a:tr h="181078">
                <a:tc>
                  <a:txBody>
                    <a:bodyPr/>
                    <a:lstStyle/>
                    <a:p>
                      <a:pPr algn="l"/>
                      <a:r>
                        <a:rPr lang="en-US" dirty="0" smtClean="0">
                          <a:latin typeface="Arial"/>
                          <a:cs typeface="Arial"/>
                        </a:rPr>
                        <a:t>Date &amp; Time</a:t>
                      </a:r>
                      <a:endParaRPr lang="en-US" dirty="0">
                        <a:latin typeface="Arial"/>
                        <a:cs typeface="Arial"/>
                      </a:endParaRPr>
                    </a:p>
                  </a:txBody>
                  <a:tcPr/>
                </a:tc>
                <a:tc>
                  <a:txBody>
                    <a:bodyPr/>
                    <a:lstStyle/>
                    <a:p>
                      <a:pPr algn="l"/>
                      <a:r>
                        <a:rPr lang="en-US" dirty="0" smtClean="0">
                          <a:latin typeface="Arial"/>
                          <a:cs typeface="Arial"/>
                        </a:rPr>
                        <a:t>Any medical conditions</a:t>
                      </a:r>
                      <a:endParaRPr lang="en-US" dirty="0">
                        <a:latin typeface="Arial"/>
                        <a:cs typeface="Arial"/>
                      </a:endParaRPr>
                    </a:p>
                  </a:txBody>
                  <a:tcPr/>
                </a:tc>
              </a:tr>
              <a:tr h="370840">
                <a:tc>
                  <a:txBody>
                    <a:bodyPr/>
                    <a:lstStyle/>
                    <a:p>
                      <a:pPr algn="l"/>
                      <a:r>
                        <a:rPr lang="en-US" dirty="0" smtClean="0">
                          <a:latin typeface="Arial"/>
                          <a:cs typeface="Arial"/>
                        </a:rPr>
                        <a:t>Site &amp; Location</a:t>
                      </a:r>
                      <a:endParaRPr lang="en-US" dirty="0">
                        <a:latin typeface="Arial"/>
                        <a:cs typeface="Arial"/>
                      </a:endParaRPr>
                    </a:p>
                  </a:txBody>
                  <a:tcPr/>
                </a:tc>
                <a:tc>
                  <a:txBody>
                    <a:bodyPr/>
                    <a:lstStyle/>
                    <a:p>
                      <a:pPr algn="l"/>
                      <a:r>
                        <a:rPr lang="en-US" dirty="0" smtClean="0">
                          <a:latin typeface="Arial"/>
                          <a:cs typeface="Arial"/>
                        </a:rPr>
                        <a:t>Any passengers distressed</a:t>
                      </a:r>
                      <a:endParaRPr lang="en-US" dirty="0">
                        <a:latin typeface="Arial"/>
                        <a:cs typeface="Arial"/>
                      </a:endParaRPr>
                    </a:p>
                  </a:txBody>
                  <a:tcPr/>
                </a:tc>
              </a:tr>
              <a:tr h="370840">
                <a:tc>
                  <a:txBody>
                    <a:bodyPr/>
                    <a:lstStyle/>
                    <a:p>
                      <a:pPr algn="l"/>
                      <a:r>
                        <a:rPr lang="en-US" dirty="0" smtClean="0">
                          <a:latin typeface="Arial"/>
                          <a:cs typeface="Arial"/>
                        </a:rPr>
                        <a:t>Floor (or between</a:t>
                      </a:r>
                      <a:r>
                        <a:rPr lang="en-US" baseline="0" dirty="0" smtClean="0">
                          <a:latin typeface="Arial"/>
                          <a:cs typeface="Arial"/>
                        </a:rPr>
                        <a:t> floors)</a:t>
                      </a:r>
                      <a:endParaRPr lang="en-US" dirty="0">
                        <a:latin typeface="Arial"/>
                        <a:cs typeface="Arial"/>
                      </a:endParaRPr>
                    </a:p>
                  </a:txBody>
                  <a:tcPr/>
                </a:tc>
                <a:tc>
                  <a:txBody>
                    <a:bodyPr/>
                    <a:lstStyle/>
                    <a:p>
                      <a:pPr algn="l"/>
                      <a:r>
                        <a:rPr lang="en-US" dirty="0" smtClean="0">
                          <a:latin typeface="Arial"/>
                          <a:cs typeface="Arial"/>
                        </a:rPr>
                        <a:t>Passenger tel. no’s</a:t>
                      </a:r>
                      <a:endParaRPr lang="en-US" dirty="0">
                        <a:latin typeface="Arial"/>
                        <a:cs typeface="Arial"/>
                      </a:endParaRPr>
                    </a:p>
                  </a:txBody>
                  <a:tcPr/>
                </a:tc>
              </a:tr>
              <a:tr h="370840">
                <a:tc>
                  <a:txBody>
                    <a:bodyPr/>
                    <a:lstStyle/>
                    <a:p>
                      <a:pPr algn="l"/>
                      <a:r>
                        <a:rPr lang="en-US" dirty="0" smtClean="0">
                          <a:latin typeface="Arial"/>
                          <a:cs typeface="Arial"/>
                        </a:rPr>
                        <a:t>Reason for entrapment</a:t>
                      </a:r>
                      <a:endParaRPr lang="en-US" dirty="0">
                        <a:latin typeface="Arial"/>
                        <a:cs typeface="Arial"/>
                      </a:endParaRPr>
                    </a:p>
                  </a:txBody>
                  <a:tcPr/>
                </a:tc>
                <a:tc>
                  <a:txBody>
                    <a:bodyPr/>
                    <a:lstStyle/>
                    <a:p>
                      <a:pPr algn="l"/>
                      <a:r>
                        <a:rPr lang="en-US" dirty="0" smtClean="0">
                          <a:latin typeface="Arial"/>
                          <a:cs typeface="Arial"/>
                        </a:rPr>
                        <a:t>Comments</a:t>
                      </a:r>
                      <a:endParaRPr lang="en-US" dirty="0">
                        <a:latin typeface="Arial"/>
                        <a:cs typeface="Arial"/>
                      </a:endParaRPr>
                    </a:p>
                  </a:txBody>
                  <a:tcPr/>
                </a:tc>
              </a:tr>
              <a:tr h="370840">
                <a:tc>
                  <a:txBody>
                    <a:bodyPr/>
                    <a:lstStyle/>
                    <a:p>
                      <a:pPr algn="l"/>
                      <a:r>
                        <a:rPr lang="en-US" dirty="0" smtClean="0">
                          <a:latin typeface="Arial"/>
                          <a:cs typeface="Arial"/>
                        </a:rPr>
                        <a:t>Names of people trapped</a:t>
                      </a:r>
                      <a:endParaRPr lang="en-US" dirty="0">
                        <a:latin typeface="Arial"/>
                        <a:cs typeface="Arial"/>
                      </a:endParaRPr>
                    </a:p>
                  </a:txBody>
                  <a:tcPr/>
                </a:tc>
                <a:tc>
                  <a:txBody>
                    <a:bodyPr/>
                    <a:lstStyle/>
                    <a:p>
                      <a:pPr algn="l"/>
                      <a:r>
                        <a:rPr lang="en-US" dirty="0" smtClean="0">
                          <a:latin typeface="Arial"/>
                          <a:cs typeface="Arial"/>
                        </a:rPr>
                        <a:t>Images</a:t>
                      </a:r>
                      <a:endParaRPr lang="en-US" dirty="0">
                        <a:latin typeface="Arial"/>
                        <a:cs typeface="Arial"/>
                      </a:endParaRPr>
                    </a:p>
                  </a:txBody>
                  <a:tcPr/>
                </a:tc>
              </a:tr>
            </a:tbl>
          </a:graphicData>
        </a:graphic>
      </p:graphicFrame>
      <p:sp>
        <p:nvSpPr>
          <p:cNvPr id="12" name="Rectangle 11"/>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53709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12 </a:t>
            </a:r>
            <a:endParaRPr lang="en-US" sz="2800" dirty="0">
              <a:ln w="12700">
                <a:solidFill>
                  <a:schemeClr val="bg1"/>
                </a:solidFill>
              </a:ln>
              <a:solidFill>
                <a:srgbClr val="FFFFFF"/>
              </a:solidFill>
              <a:latin typeface="Droid Sans"/>
              <a:cs typeface="Droid Sans"/>
            </a:endParaRPr>
          </a:p>
        </p:txBody>
      </p:sp>
      <p:graphicFrame>
        <p:nvGraphicFramePr>
          <p:cNvPr id="2" name="Table 1"/>
          <p:cNvGraphicFramePr>
            <a:graphicFrameLocks noGrp="1"/>
          </p:cNvGraphicFramePr>
          <p:nvPr>
            <p:extLst>
              <p:ext uri="{D42A27DB-BD31-4B8C-83A1-F6EECF244321}">
                <p14:modId xmlns:p14="http://schemas.microsoft.com/office/powerpoint/2010/main" val="292171423"/>
              </p:ext>
            </p:extLst>
          </p:nvPr>
        </p:nvGraphicFramePr>
        <p:xfrm>
          <a:off x="899592" y="1779662"/>
          <a:ext cx="7632848" cy="2286000"/>
        </p:xfrm>
        <a:graphic>
          <a:graphicData uri="http://schemas.openxmlformats.org/drawingml/2006/table">
            <a:tbl>
              <a:tblPr bandRow="1">
                <a:tableStyleId>{5C22544A-7EE6-4342-B048-85BDC9FD1C3A}</a:tableStyleId>
              </a:tblPr>
              <a:tblGrid>
                <a:gridCol w="3816424"/>
                <a:gridCol w="3816424"/>
              </a:tblGrid>
              <a:tr h="583408">
                <a:tc>
                  <a:txBody>
                    <a:bodyPr/>
                    <a:lstStyle/>
                    <a:p>
                      <a:r>
                        <a:rPr lang="en-US" dirty="0" smtClean="0">
                          <a:latin typeface="Arial"/>
                          <a:cs typeface="Arial"/>
                        </a:rPr>
                        <a:t>No. of people trapped</a:t>
                      </a:r>
                      <a:endParaRPr lang="en-US" dirty="0">
                        <a:latin typeface="Arial"/>
                        <a:cs typeface="Arial"/>
                      </a:endParaRPr>
                    </a:p>
                  </a:txBody>
                  <a:tcPr/>
                </a:tc>
                <a:tc>
                  <a:txBody>
                    <a:bodyPr/>
                    <a:lstStyle/>
                    <a:p>
                      <a:r>
                        <a:rPr lang="en-US" dirty="0" smtClean="0">
                          <a:latin typeface="Arial"/>
                          <a:cs typeface="Arial"/>
                        </a:rPr>
                        <a:t>Lift number</a:t>
                      </a:r>
                    </a:p>
                    <a:p>
                      <a:endParaRPr lang="en-US" dirty="0">
                        <a:latin typeface="Arial"/>
                        <a:cs typeface="Arial"/>
                      </a:endParaRPr>
                    </a:p>
                  </a:txBody>
                  <a:tcPr/>
                </a:tc>
              </a:tr>
              <a:tr h="338007">
                <a:tc>
                  <a:txBody>
                    <a:bodyPr/>
                    <a:lstStyle/>
                    <a:p>
                      <a:r>
                        <a:rPr lang="en-US" dirty="0" smtClean="0">
                          <a:latin typeface="Arial"/>
                          <a:cs typeface="Arial"/>
                        </a:rPr>
                        <a:t>Contractor contacted</a:t>
                      </a:r>
                      <a:endParaRPr lang="en-US" dirty="0">
                        <a:latin typeface="Arial"/>
                        <a:cs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a:cs typeface="Arial"/>
                        </a:rPr>
                        <a:t>Fire Brigade</a:t>
                      </a:r>
                      <a:r>
                        <a:rPr lang="en-US" baseline="0" dirty="0" smtClean="0">
                          <a:latin typeface="Arial"/>
                          <a:cs typeface="Arial"/>
                        </a:rPr>
                        <a:t> contacted</a:t>
                      </a:r>
                      <a:endParaRPr lang="en-US" dirty="0" smtClean="0">
                        <a:latin typeface="Arial"/>
                        <a:cs typeface="Arial"/>
                      </a:endParaRPr>
                    </a:p>
                  </a:txBody>
                  <a:tcPr/>
                </a:tc>
              </a:tr>
              <a:tr h="3623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a:cs typeface="Arial"/>
                        </a:rPr>
                        <a:t>Time contractor contacted</a:t>
                      </a:r>
                    </a:p>
                    <a:p>
                      <a:endParaRPr lang="en-US" dirty="0">
                        <a:latin typeface="Arial"/>
                        <a:cs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a:cs typeface="Arial"/>
                        </a:rPr>
                        <a:t>Fire Brigade</a:t>
                      </a:r>
                      <a:r>
                        <a:rPr lang="en-US" baseline="0" dirty="0" smtClean="0">
                          <a:latin typeface="Arial"/>
                          <a:cs typeface="Arial"/>
                        </a:rPr>
                        <a:t> contacted at what time</a:t>
                      </a:r>
                      <a:endParaRPr lang="en-US" dirty="0" smtClean="0">
                        <a:latin typeface="Arial"/>
                        <a:cs typeface="Arial"/>
                      </a:endParaRPr>
                    </a:p>
                  </a:txBody>
                  <a:tcPr/>
                </a:tc>
              </a:tr>
              <a:tr h="5834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a:cs typeface="Arial"/>
                        </a:rPr>
                        <a:t>Time contractor</a:t>
                      </a:r>
                      <a:r>
                        <a:rPr lang="en-US" baseline="0" dirty="0" smtClean="0">
                          <a:latin typeface="Arial"/>
                          <a:cs typeface="Arial"/>
                        </a:rPr>
                        <a:t> expected</a:t>
                      </a:r>
                      <a:endParaRPr lang="en-US" dirty="0" smtClean="0">
                        <a:latin typeface="Arial"/>
                        <a:cs typeface="Arial"/>
                      </a:endParaRPr>
                    </a:p>
                    <a:p>
                      <a:endParaRPr lang="en-US" dirty="0">
                        <a:latin typeface="Arial"/>
                        <a:cs typeface="Aria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a:cs typeface="Arial"/>
                        </a:rPr>
                        <a:t>Sketch (if</a:t>
                      </a:r>
                      <a:r>
                        <a:rPr lang="en-US" baseline="0" dirty="0" smtClean="0">
                          <a:latin typeface="Arial"/>
                          <a:cs typeface="Arial"/>
                        </a:rPr>
                        <a:t> applicable)</a:t>
                      </a:r>
                      <a:endParaRPr lang="en-US" dirty="0" smtClean="0">
                        <a:latin typeface="Arial"/>
                        <a:cs typeface="Arial"/>
                      </a:endParaRPr>
                    </a:p>
                  </a:txBody>
                  <a:tcPr/>
                </a:tc>
              </a:tr>
            </a:tbl>
          </a:graphicData>
        </a:graphic>
      </p:graphicFrame>
    </p:spTree>
    <p:extLst>
      <p:ext uri="{BB962C8B-B14F-4D97-AF65-F5344CB8AC3E}">
        <p14:creationId xmlns:p14="http://schemas.microsoft.com/office/powerpoint/2010/main" val="2927048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37626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27200" y="476672"/>
            <a:ext cx="2348656"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ABOUT SIRV</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7541369" cy="2843086"/>
          </a:xfrm>
          <a:prstGeom prst="rect">
            <a:avLst/>
          </a:prstGeom>
        </p:spPr>
        <p:txBody>
          <a:bodyPr wrap="square">
            <a:spAutoFit/>
          </a:bodyPr>
          <a:lstStyle/>
          <a:p>
            <a:pPr>
              <a:lnSpc>
                <a:spcPct val="150000"/>
              </a:lnSpc>
            </a:pPr>
            <a:r>
              <a:rPr lang="en-US" sz="1500" dirty="0" smtClean="0">
                <a:ln w="12700">
                  <a:solidFill>
                    <a:schemeClr val="bg1"/>
                  </a:solidFill>
                </a:ln>
                <a:solidFill>
                  <a:srgbClr val="FFFFFF"/>
                </a:solidFill>
                <a:latin typeface="Arial"/>
                <a:cs typeface="Arial"/>
              </a:rPr>
              <a:t>Systematic Intelligent Risk Valuation (SIRV), is a software platform used by some of the biggest brands in the world to improve the quality of reporting and decision making. </a:t>
            </a: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Find out more at </a:t>
            </a:r>
            <a:r>
              <a:rPr lang="en-US" sz="1500" dirty="0" err="1" smtClean="0">
                <a:ln w="12700">
                  <a:solidFill>
                    <a:schemeClr val="bg1"/>
                  </a:solidFill>
                </a:ln>
                <a:solidFill>
                  <a:srgbClr val="FFFFFF"/>
                </a:solidFill>
                <a:latin typeface="Arial"/>
                <a:cs typeface="Arial"/>
              </a:rPr>
              <a:t>getsirv.com</a:t>
            </a:r>
            <a:endParaRPr lang="en-US" sz="1500" dirty="0" smtClean="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Got any feedback? We’d love to hear your thoughts, please email </a:t>
            </a:r>
            <a:r>
              <a:rPr lang="en-US" sz="1500" dirty="0" err="1" smtClean="0">
                <a:ln w="12700">
                  <a:solidFill>
                    <a:schemeClr val="bg1"/>
                  </a:solidFill>
                </a:ln>
                <a:solidFill>
                  <a:srgbClr val="FFFFFF"/>
                </a:solidFill>
                <a:latin typeface="Arial"/>
                <a:cs typeface="Arial"/>
              </a:rPr>
              <a:t>info@sirv.co.uk</a:t>
            </a:r>
            <a:endParaRPr lang="en-US" sz="1500" dirty="0" smtClean="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55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23224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668652"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DISCLAIMER</a:t>
            </a:r>
            <a:endParaRPr lang="en-US" sz="2800" dirty="0">
              <a:ln w="12700">
                <a:solidFill>
                  <a:schemeClr val="bg1"/>
                </a:solidFill>
              </a:ln>
              <a:solidFill>
                <a:srgbClr val="FFFFFF"/>
              </a:solidFill>
              <a:latin typeface="Droid Sans"/>
              <a:cs typeface="Droid Sans"/>
            </a:endParaRPr>
          </a:p>
        </p:txBody>
      </p:sp>
      <p:sp>
        <p:nvSpPr>
          <p:cNvPr id="2" name="Rectangle 1"/>
          <p:cNvSpPr/>
          <p:nvPr/>
        </p:nvSpPr>
        <p:spPr>
          <a:xfrm>
            <a:off x="899590" y="1689939"/>
            <a:ext cx="7488833" cy="2970043"/>
          </a:xfrm>
          <a:prstGeom prst="rect">
            <a:avLst/>
          </a:prstGeom>
        </p:spPr>
        <p:txBody>
          <a:bodyPr wrap="square">
            <a:spAutoFit/>
          </a:bodyPr>
          <a:lstStyle/>
          <a:p>
            <a:r>
              <a:rPr lang="en-GB" sz="1100" dirty="0">
                <a:solidFill>
                  <a:schemeClr val="bg1"/>
                </a:solidFill>
                <a:latin typeface="Arial"/>
                <a:cs typeface="Arial"/>
              </a:rPr>
              <a:t>The information contained in this website is for general information purposes only. The information is provided by </a:t>
            </a:r>
            <a:r>
              <a:rPr lang="en-GB" sz="1100" dirty="0" smtClean="0">
                <a:solidFill>
                  <a:schemeClr val="bg1"/>
                </a:solidFill>
                <a:latin typeface="Arial"/>
                <a:cs typeface="Arial"/>
              </a:rPr>
              <a:t>SIRV Systems Limited and </a:t>
            </a:r>
            <a:r>
              <a:rPr lang="en-GB" sz="1100" dirty="0">
                <a:solidFill>
                  <a:schemeClr val="bg1"/>
                </a:solidFill>
                <a:latin typeface="Arial"/>
                <a:cs typeface="Arial"/>
              </a:rPr>
              <a:t>while we endeavour to keep the information up to date and correct, we make no representations or warranties of any kind, express or implied, about the completeness, accuracy, reliability, suitability or availability with respect to the website or the information, products, services, or related graphics contained on the website for any purpose. Any reliance you place on such information is therefore strictly at your own risk</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In no event will we be liable for any loss or damage including without limitation, indirect or consequential loss or damage, or any loss or damage whatsoever arising from loss of data or profits arising out of, or in connection with, the use of this website</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Through this website you are able to link to other websites which are not under the control of </a:t>
            </a:r>
            <a:r>
              <a:rPr lang="en-GB" sz="1100" dirty="0" smtClean="0">
                <a:solidFill>
                  <a:schemeClr val="bg1"/>
                </a:solidFill>
                <a:latin typeface="Arial"/>
                <a:cs typeface="Arial"/>
              </a:rPr>
              <a:t>SIRV Systems Limited. </a:t>
            </a:r>
            <a:r>
              <a:rPr lang="en-GB" sz="1100" dirty="0">
                <a:solidFill>
                  <a:schemeClr val="bg1"/>
                </a:solidFill>
                <a:latin typeface="Arial"/>
                <a:cs typeface="Arial"/>
              </a:rPr>
              <a:t>We have no control over the nature, content and availability of those sites. The inclusion of any links does not necessarily imply a recommendation or endorse the views expressed within them</a:t>
            </a:r>
            <a:r>
              <a:rPr lang="en-GB" sz="1100" dirty="0" smtClean="0">
                <a:solidFill>
                  <a:schemeClr val="bg1"/>
                </a:solidFill>
                <a:latin typeface="Arial"/>
                <a:cs typeface="Arial"/>
              </a:rPr>
              <a:t>.</a:t>
            </a:r>
          </a:p>
          <a:p>
            <a:endParaRPr lang="en-GB" sz="1100" dirty="0">
              <a:solidFill>
                <a:schemeClr val="bg1"/>
              </a:solidFill>
              <a:latin typeface="Arial"/>
              <a:cs typeface="Arial"/>
            </a:endParaRPr>
          </a:p>
          <a:p>
            <a:r>
              <a:rPr lang="en-GB" sz="1100" dirty="0">
                <a:solidFill>
                  <a:schemeClr val="bg1"/>
                </a:solidFill>
                <a:latin typeface="Arial"/>
                <a:cs typeface="Arial"/>
              </a:rPr>
              <a:t>Every effort is made to keep the website up and running smoothly. However, SIRV Systems Limited</a:t>
            </a:r>
            <a:r>
              <a:rPr lang="en-GB" sz="1100" dirty="0" smtClean="0">
                <a:solidFill>
                  <a:schemeClr val="bg1"/>
                </a:solidFill>
                <a:latin typeface="Arial"/>
                <a:cs typeface="Arial"/>
              </a:rPr>
              <a:t> </a:t>
            </a:r>
            <a:r>
              <a:rPr lang="en-GB" sz="1100" dirty="0">
                <a:solidFill>
                  <a:schemeClr val="bg1"/>
                </a:solidFill>
                <a:latin typeface="Arial"/>
                <a:cs typeface="Arial"/>
              </a:rPr>
              <a:t>takes no responsibility for, and will not be liable for, the website being temporarily unavailable due to technical issues beyond our control.</a:t>
            </a:r>
          </a:p>
        </p:txBody>
      </p:sp>
    </p:spTree>
    <p:extLst>
      <p:ext uri="{BB962C8B-B14F-4D97-AF65-F5344CB8AC3E}">
        <p14:creationId xmlns:p14="http://schemas.microsoft.com/office/powerpoint/2010/main" val="67369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194020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2679212"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CONTENTS</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6389241" cy="2823850"/>
          </a:xfrm>
          <a:prstGeom prst="rect">
            <a:avLst/>
          </a:prstGeom>
        </p:spPr>
        <p:txBody>
          <a:bodyPr wrap="square">
            <a:spAutoFit/>
          </a:bodyPr>
          <a:lstStyle/>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Introduction</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Lift Entrapment SOP</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About SIRV</a:t>
            </a:r>
          </a:p>
          <a:p>
            <a:pPr marL="342900" indent="-342900">
              <a:lnSpc>
                <a:spcPct val="150000"/>
              </a:lnSpc>
              <a:buFont typeface="+mj-lt"/>
              <a:buAutoNum type="arabicPeriod"/>
            </a:pPr>
            <a:r>
              <a:rPr lang="en-US" sz="3000" dirty="0" smtClean="0">
                <a:ln w="12700">
                  <a:solidFill>
                    <a:schemeClr val="bg1"/>
                  </a:solidFill>
                </a:ln>
                <a:solidFill>
                  <a:srgbClr val="FFFFFF"/>
                </a:solidFill>
                <a:latin typeface="Arial"/>
                <a:cs typeface="Arial"/>
              </a:rPr>
              <a:t> Disclaimer</a:t>
            </a:r>
            <a:endParaRPr lang="en-US" sz="30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00673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80831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3543308" cy="702756"/>
          </a:xfrm>
          <a:prstGeom prst="rect">
            <a:avLst/>
          </a:prstGeom>
        </p:spPr>
        <p:txBody>
          <a:bodyPr wrap="square">
            <a:spAutoFit/>
          </a:bodyPr>
          <a:lstStyle/>
          <a:p>
            <a:pPr algn="ctr">
              <a:lnSpc>
                <a:spcPct val="150000"/>
              </a:lnSpc>
            </a:pPr>
            <a:r>
              <a:rPr lang="en-US" sz="2800" dirty="0" smtClean="0">
                <a:ln w="12700">
                  <a:solidFill>
                    <a:schemeClr val="bg1"/>
                  </a:solidFill>
                </a:ln>
                <a:solidFill>
                  <a:srgbClr val="FFFFFF"/>
                </a:solidFill>
                <a:latin typeface="Droid Sans"/>
                <a:cs typeface="Droid Sans"/>
              </a:rPr>
              <a:t>INTRODUCTION</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563638"/>
            <a:ext cx="7541369" cy="3189335"/>
          </a:xfrm>
          <a:prstGeom prst="rect">
            <a:avLst/>
          </a:prstGeom>
        </p:spPr>
        <p:txBody>
          <a:bodyPr wrap="square">
            <a:spAutoFit/>
          </a:bodyPr>
          <a:lstStyle/>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Working with our community we’ve put together some SOPs for you to use, free of charge. </a:t>
            </a:r>
          </a:p>
          <a:p>
            <a:pPr>
              <a:lnSpc>
                <a:spcPct val="150000"/>
              </a:lnSpc>
            </a:pPr>
            <a:endParaRPr lang="en-US" sz="1500" dirty="0" smtClean="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The SOPs are designed to be read by the individual on the ground and follow the format used by our decision support system, a decision tree that asks one question and provides one or more answers and instructions. </a:t>
            </a: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r>
              <a:rPr lang="en-US" sz="1500" dirty="0" smtClean="0">
                <a:ln w="12700">
                  <a:solidFill>
                    <a:schemeClr val="bg1"/>
                  </a:solidFill>
                </a:ln>
                <a:solidFill>
                  <a:srgbClr val="FFFFFF"/>
                </a:solidFill>
                <a:latin typeface="Arial"/>
                <a:cs typeface="Arial"/>
              </a:rPr>
              <a:t>  </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18134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71598" y="1635646"/>
            <a:ext cx="6966936" cy="1584176"/>
            <a:chOff x="2257013" y="1682350"/>
            <a:chExt cx="4447108" cy="797182"/>
          </a:xfrm>
        </p:grpSpPr>
        <p:pic>
          <p:nvPicPr>
            <p:cNvPr id="13" name="Picture 12"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604420" y="1669983"/>
            <a:ext cx="5703548" cy="877163"/>
          </a:xfrm>
          <a:prstGeom prst="rect">
            <a:avLst/>
          </a:prstGeom>
        </p:spPr>
        <p:txBody>
          <a:bodyPr wrap="square">
            <a:spAutoFit/>
          </a:bodyPr>
          <a:lstStyle/>
          <a:p>
            <a:pPr algn="ctr">
              <a:lnSpc>
                <a:spcPct val="150000"/>
              </a:lnSpc>
            </a:pPr>
            <a:r>
              <a:rPr lang="en-US" sz="3600" dirty="0" smtClean="0">
                <a:ln w="12700">
                  <a:solidFill>
                    <a:schemeClr val="bg1"/>
                  </a:solidFill>
                </a:ln>
                <a:solidFill>
                  <a:srgbClr val="FFFFFF"/>
                </a:solidFill>
                <a:latin typeface="Droid Sans"/>
                <a:cs typeface="Droid Sans"/>
              </a:rPr>
              <a:t>LIFT ENTRAPMENT SOP</a:t>
            </a:r>
            <a:endParaRPr lang="en-US" sz="3600" dirty="0">
              <a:ln w="12700">
                <a:solidFill>
                  <a:schemeClr val="bg1"/>
                </a:solidFill>
              </a:ln>
              <a:solidFill>
                <a:srgbClr val="FFFFFF"/>
              </a:solidFill>
              <a:latin typeface="Droid Sans"/>
              <a:cs typeface="Droid Sans"/>
            </a:endParaRPr>
          </a:p>
        </p:txBody>
      </p:sp>
    </p:spTree>
    <p:extLst>
      <p:ext uri="{BB962C8B-B14F-4D97-AF65-F5344CB8AC3E}">
        <p14:creationId xmlns:p14="http://schemas.microsoft.com/office/powerpoint/2010/main" val="106214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1 </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775047" y="1635646"/>
            <a:ext cx="7541369" cy="933589"/>
          </a:xfrm>
          <a:prstGeom prst="rect">
            <a:avLst/>
          </a:prstGeom>
        </p:spPr>
        <p:txBody>
          <a:bodyPr wrap="square">
            <a:spAutoFit/>
          </a:bodyPr>
          <a:lstStyle/>
          <a:p>
            <a:r>
              <a:rPr lang="en-GB" sz="1600" dirty="0" smtClean="0">
                <a:solidFill>
                  <a:schemeClr val="bg1"/>
                </a:solidFill>
                <a:latin typeface="Arial"/>
                <a:cs typeface="Arial"/>
              </a:rPr>
              <a:t>QUESTION: Is </a:t>
            </a:r>
            <a:r>
              <a:rPr lang="en-GB" sz="1600" dirty="0">
                <a:solidFill>
                  <a:schemeClr val="bg1"/>
                </a:solidFill>
                <a:latin typeface="Arial"/>
                <a:cs typeface="Arial"/>
              </a:rPr>
              <a:t>a person currently trapped in the lift?</a:t>
            </a:r>
          </a:p>
          <a:p>
            <a:r>
              <a:rPr lang="en-US" sz="1600" dirty="0">
                <a:solidFill>
                  <a:schemeClr val="bg1"/>
                </a:solidFill>
                <a:latin typeface="Arial"/>
                <a:cs typeface="Arial"/>
              </a:rPr>
              <a:t> </a:t>
            </a:r>
            <a:endParaRPr lang="en-GB" sz="1600" dirty="0">
              <a:solidFill>
                <a:schemeClr val="bg1"/>
              </a:solidFill>
              <a:latin typeface="Arial"/>
              <a:cs typeface="Arial"/>
            </a:endParaRPr>
          </a:p>
          <a:p>
            <a:pPr>
              <a:lnSpc>
                <a:spcPct val="150000"/>
              </a:lnSpc>
            </a:pPr>
            <a:r>
              <a:rPr lang="en-US" sz="1600" dirty="0" smtClean="0">
                <a:ln w="12700">
                  <a:solidFill>
                    <a:schemeClr val="bg1"/>
                  </a:solidFill>
                </a:ln>
                <a:solidFill>
                  <a:srgbClr val="FFFFFF"/>
                </a:solidFill>
                <a:latin typeface="Arial"/>
                <a:cs typeface="Arial"/>
              </a:rPr>
              <a:t>  </a:t>
            </a:r>
            <a:endParaRPr lang="en-US" sz="1600" dirty="0">
              <a:ln w="12700">
                <a:solidFill>
                  <a:schemeClr val="bg1"/>
                </a:solidFill>
              </a:ln>
              <a:solidFill>
                <a:srgbClr val="FFFFFF"/>
              </a:solidFill>
              <a:latin typeface="Arial"/>
              <a:cs typeface="Arial"/>
            </a:endParaRPr>
          </a:p>
        </p:txBody>
      </p:sp>
      <p:sp>
        <p:nvSpPr>
          <p:cNvPr id="2" name="Rectangle 1"/>
          <p:cNvSpPr/>
          <p:nvPr/>
        </p:nvSpPr>
        <p:spPr>
          <a:xfrm>
            <a:off x="820722" y="2355726"/>
            <a:ext cx="2841643" cy="830997"/>
          </a:xfrm>
          <a:prstGeom prst="rect">
            <a:avLst/>
          </a:prstGeom>
        </p:spPr>
        <p:txBody>
          <a:bodyPr wrap="none">
            <a:spAutoFit/>
          </a:bodyPr>
          <a:lstStyle/>
          <a:p>
            <a:r>
              <a:rPr lang="en-US" sz="1600" dirty="0" smtClean="0">
                <a:solidFill>
                  <a:schemeClr val="bg1"/>
                </a:solidFill>
                <a:latin typeface="Arial"/>
                <a:cs typeface="Arial"/>
              </a:rPr>
              <a:t>ANSWER: Yes. </a:t>
            </a:r>
          </a:p>
          <a:p>
            <a:endParaRPr lang="en-US" sz="1600" dirty="0" smtClean="0">
              <a:solidFill>
                <a:schemeClr val="bg1"/>
              </a:solidFill>
              <a:latin typeface="Arial"/>
              <a:cs typeface="Arial"/>
            </a:endParaRPr>
          </a:p>
          <a:p>
            <a:r>
              <a:rPr lang="en-US" sz="1600" dirty="0" smtClean="0">
                <a:solidFill>
                  <a:schemeClr val="bg1"/>
                </a:solidFill>
                <a:latin typeface="Arial"/>
                <a:cs typeface="Arial"/>
              </a:rPr>
              <a:t>INSTRUCTION: </a:t>
            </a:r>
            <a:r>
              <a:rPr lang="en-US" sz="1600" dirty="0">
                <a:solidFill>
                  <a:schemeClr val="bg1"/>
                </a:solidFill>
                <a:latin typeface="Arial"/>
                <a:cs typeface="Arial"/>
              </a:rPr>
              <a:t>go to page 2</a:t>
            </a:r>
            <a:endParaRPr lang="en-GB" sz="1600" dirty="0">
              <a:solidFill>
                <a:schemeClr val="bg1"/>
              </a:solidFill>
              <a:latin typeface="Arial"/>
              <a:cs typeface="Arial"/>
            </a:endParaRPr>
          </a:p>
        </p:txBody>
      </p:sp>
    </p:spTree>
    <p:extLst>
      <p:ext uri="{BB962C8B-B14F-4D97-AF65-F5344CB8AC3E}">
        <p14:creationId xmlns:p14="http://schemas.microsoft.com/office/powerpoint/2010/main" val="318649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2 </a:t>
            </a:r>
            <a:endParaRPr lang="en-US" sz="2800" dirty="0">
              <a:ln w="12700">
                <a:solidFill>
                  <a:schemeClr val="bg1"/>
                </a:solidFill>
              </a:ln>
              <a:solidFill>
                <a:srgbClr val="FFFFFF"/>
              </a:solidFill>
              <a:latin typeface="Droid Sans"/>
              <a:cs typeface="Droid Sans"/>
            </a:endParaRPr>
          </a:p>
        </p:txBody>
      </p:sp>
      <p:sp>
        <p:nvSpPr>
          <p:cNvPr id="19" name="Rectangle 18"/>
          <p:cNvSpPr/>
          <p:nvPr/>
        </p:nvSpPr>
        <p:spPr>
          <a:xfrm>
            <a:off x="827584" y="1635646"/>
            <a:ext cx="7848872" cy="3046988"/>
          </a:xfrm>
          <a:prstGeom prst="rect">
            <a:avLst/>
          </a:prstGeom>
        </p:spPr>
        <p:txBody>
          <a:bodyPr wrap="square">
            <a:spAutoFit/>
          </a:bodyPr>
          <a:lstStyle/>
          <a:p>
            <a:r>
              <a:rPr lang="en-GB" sz="1600" dirty="0" smtClean="0">
                <a:solidFill>
                  <a:srgbClr val="FFFFFF"/>
                </a:solidFill>
                <a:latin typeface="Arial"/>
                <a:cs typeface="Arial"/>
              </a:rPr>
              <a:t>INSTRUCTION</a:t>
            </a:r>
            <a:r>
              <a:rPr lang="en-GB" sz="1600" b="1" dirty="0" smtClean="0">
                <a:solidFill>
                  <a:srgbClr val="FFFFFF"/>
                </a:solidFill>
                <a:latin typeface="Arial"/>
                <a:cs typeface="Arial"/>
              </a:rPr>
              <a:t>: </a:t>
            </a:r>
            <a:r>
              <a:rPr lang="en-GB" sz="1600" dirty="0" smtClean="0">
                <a:solidFill>
                  <a:srgbClr val="FFFFFF"/>
                </a:solidFill>
                <a:latin typeface="Arial"/>
                <a:cs typeface="Arial"/>
              </a:rPr>
              <a:t>When </a:t>
            </a:r>
            <a:r>
              <a:rPr lang="en-GB" sz="1600" dirty="0">
                <a:solidFill>
                  <a:srgbClr val="FFFFFF"/>
                </a:solidFill>
                <a:latin typeface="Arial"/>
                <a:cs typeface="Arial"/>
              </a:rPr>
              <a:t>dealing with the occupants, the only release methods that can be tried are</a:t>
            </a:r>
            <a:r>
              <a:rPr lang="en-GB" sz="1600" dirty="0" smtClean="0">
                <a:solidFill>
                  <a:srgbClr val="FFFFFF"/>
                </a:solidFill>
                <a:latin typeface="Arial"/>
                <a:cs typeface="Arial"/>
              </a:rPr>
              <a:t>:</a:t>
            </a:r>
          </a:p>
          <a:p>
            <a:endParaRPr lang="en-GB" sz="1600" dirty="0">
              <a:solidFill>
                <a:srgbClr val="FFFFFF"/>
              </a:solidFill>
              <a:latin typeface="Arial"/>
              <a:cs typeface="Arial"/>
            </a:endParaRPr>
          </a:p>
          <a:p>
            <a:pPr marL="285750" lvl="0" indent="-285750">
              <a:buFont typeface="Arial"/>
              <a:buChar char="•"/>
            </a:pPr>
            <a:r>
              <a:rPr lang="en-GB" sz="1600" dirty="0">
                <a:solidFill>
                  <a:srgbClr val="FFFFFF"/>
                </a:solidFill>
                <a:latin typeface="Arial"/>
                <a:cs typeface="Arial"/>
              </a:rPr>
              <a:t>Ask the passenger to press the ground floor button and wait to see if the lift responds.</a:t>
            </a:r>
          </a:p>
          <a:p>
            <a:pPr marL="285750" lvl="0" indent="-285750">
              <a:buFont typeface="Arial"/>
              <a:buChar char="•"/>
            </a:pPr>
            <a:r>
              <a:rPr lang="en-GB" sz="1600" dirty="0">
                <a:solidFill>
                  <a:srgbClr val="FFFFFF"/>
                </a:solidFill>
                <a:latin typeface="Arial"/>
                <a:cs typeface="Arial"/>
              </a:rPr>
              <a:t>Ask the passenger to press the door open button and see if the doors will open.</a:t>
            </a:r>
          </a:p>
          <a:p>
            <a:endParaRPr lang="en-GB" sz="1600" dirty="0" smtClean="0">
              <a:solidFill>
                <a:srgbClr val="FFFFFF"/>
              </a:solidFill>
              <a:latin typeface="Arial"/>
              <a:cs typeface="Arial"/>
            </a:endParaRPr>
          </a:p>
          <a:p>
            <a:r>
              <a:rPr lang="en-GB" sz="1600" dirty="0" smtClean="0">
                <a:solidFill>
                  <a:srgbClr val="FFFFFF"/>
                </a:solidFill>
                <a:latin typeface="Arial"/>
                <a:cs typeface="Arial"/>
              </a:rPr>
              <a:t>NOTE</a:t>
            </a:r>
            <a:r>
              <a:rPr lang="en-GB" sz="1600" dirty="0">
                <a:solidFill>
                  <a:srgbClr val="FFFFFF"/>
                </a:solidFill>
                <a:latin typeface="Arial"/>
                <a:cs typeface="Arial"/>
              </a:rPr>
              <a:t>: If the lift is not at floor level, NEVER suggest that the passenger gets out of the lift.</a:t>
            </a:r>
          </a:p>
          <a:p>
            <a:endParaRPr lang="en-GB" sz="1600" dirty="0" smtClean="0">
              <a:solidFill>
                <a:srgbClr val="FFFFFF"/>
              </a:solidFill>
              <a:latin typeface="Arial"/>
              <a:cs typeface="Arial"/>
            </a:endParaRPr>
          </a:p>
          <a:p>
            <a:r>
              <a:rPr lang="en-GB" sz="1600" dirty="0" smtClean="0">
                <a:solidFill>
                  <a:srgbClr val="FFFFFF"/>
                </a:solidFill>
                <a:latin typeface="Arial"/>
                <a:cs typeface="Arial"/>
              </a:rPr>
              <a:t>NOTE</a:t>
            </a:r>
            <a:r>
              <a:rPr lang="en-GB" sz="1600" dirty="0">
                <a:solidFill>
                  <a:srgbClr val="FFFFFF"/>
                </a:solidFill>
                <a:latin typeface="Arial"/>
                <a:cs typeface="Arial"/>
              </a:rPr>
              <a:t>: Under NO circumstances should operators advise passengers to manually attempt to open the door or take any other course of action</a:t>
            </a:r>
            <a:r>
              <a:rPr lang="en-GB" sz="1600" dirty="0" smtClean="0">
                <a:latin typeface="Arial"/>
                <a:cs typeface="Arial"/>
              </a:rPr>
              <a:t>.</a:t>
            </a:r>
            <a:endParaRPr lang="en-US" sz="1500" dirty="0">
              <a:ln w="12700">
                <a:solidFill>
                  <a:schemeClr val="bg1"/>
                </a:solidFill>
              </a:ln>
              <a:solidFill>
                <a:srgbClr val="FFFFFF"/>
              </a:solidFill>
              <a:latin typeface="Arial"/>
              <a:cs typeface="Arial"/>
            </a:endParaRPr>
          </a:p>
        </p:txBody>
      </p:sp>
      <p:sp>
        <p:nvSpPr>
          <p:cNvPr id="7" name="Rectangle 6"/>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56928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3 </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775047" y="1635646"/>
            <a:ext cx="7541369" cy="687368"/>
          </a:xfrm>
          <a:prstGeom prst="rect">
            <a:avLst/>
          </a:prstGeom>
        </p:spPr>
        <p:txBody>
          <a:bodyPr wrap="square">
            <a:spAutoFit/>
          </a:bodyPr>
          <a:lstStyle/>
          <a:p>
            <a:r>
              <a:rPr lang="en-GB" sz="1600" dirty="0" smtClean="0">
                <a:solidFill>
                  <a:schemeClr val="bg1"/>
                </a:solidFill>
                <a:latin typeface="Arial"/>
                <a:cs typeface="Arial"/>
              </a:rPr>
              <a:t>QUESTION: Please confirm the above instructions have been followed</a:t>
            </a:r>
            <a:endParaRPr lang="en-GB" sz="1600" dirty="0">
              <a:solidFill>
                <a:schemeClr val="bg1"/>
              </a:solidFill>
              <a:latin typeface="Arial"/>
              <a:cs typeface="Arial"/>
            </a:endParaRPr>
          </a:p>
          <a:p>
            <a:pPr>
              <a:lnSpc>
                <a:spcPct val="150000"/>
              </a:lnSpc>
            </a:pPr>
            <a:r>
              <a:rPr lang="en-US" sz="1600" dirty="0" smtClean="0">
                <a:ln w="12700">
                  <a:solidFill>
                    <a:schemeClr val="bg1"/>
                  </a:solidFill>
                </a:ln>
                <a:solidFill>
                  <a:srgbClr val="FFFFFF"/>
                </a:solidFill>
                <a:latin typeface="Arial"/>
                <a:cs typeface="Arial"/>
              </a:rPr>
              <a:t>  </a:t>
            </a:r>
            <a:endParaRPr lang="en-US" sz="1600" dirty="0">
              <a:ln w="12700">
                <a:solidFill>
                  <a:schemeClr val="bg1"/>
                </a:solidFill>
              </a:ln>
              <a:solidFill>
                <a:srgbClr val="FFFFFF"/>
              </a:solidFill>
              <a:latin typeface="Arial"/>
              <a:cs typeface="Arial"/>
            </a:endParaRPr>
          </a:p>
        </p:txBody>
      </p:sp>
      <p:sp>
        <p:nvSpPr>
          <p:cNvPr id="12" name="Rectangle 11"/>
          <p:cNvSpPr/>
          <p:nvPr/>
        </p:nvSpPr>
        <p:spPr>
          <a:xfrm>
            <a:off x="820722" y="2355726"/>
            <a:ext cx="2841643" cy="830997"/>
          </a:xfrm>
          <a:prstGeom prst="rect">
            <a:avLst/>
          </a:prstGeom>
        </p:spPr>
        <p:txBody>
          <a:bodyPr wrap="none">
            <a:spAutoFit/>
          </a:bodyPr>
          <a:lstStyle/>
          <a:p>
            <a:r>
              <a:rPr lang="en-US" sz="1600" dirty="0" smtClean="0">
                <a:solidFill>
                  <a:schemeClr val="bg1"/>
                </a:solidFill>
                <a:latin typeface="Arial"/>
                <a:cs typeface="Arial"/>
              </a:rPr>
              <a:t>ANSWER: Yes. </a:t>
            </a:r>
          </a:p>
          <a:p>
            <a:endParaRPr lang="en-US" sz="1600" dirty="0">
              <a:solidFill>
                <a:schemeClr val="bg1"/>
              </a:solidFill>
              <a:latin typeface="Arial"/>
              <a:cs typeface="Arial"/>
            </a:endParaRPr>
          </a:p>
          <a:p>
            <a:r>
              <a:rPr lang="en-US" sz="1600" dirty="0" smtClean="0">
                <a:solidFill>
                  <a:schemeClr val="bg1"/>
                </a:solidFill>
                <a:latin typeface="Arial"/>
                <a:cs typeface="Arial"/>
              </a:rPr>
              <a:t>INSTRUCTION: </a:t>
            </a:r>
            <a:r>
              <a:rPr lang="en-US" sz="1600" dirty="0">
                <a:solidFill>
                  <a:schemeClr val="bg1"/>
                </a:solidFill>
                <a:latin typeface="Arial"/>
                <a:cs typeface="Arial"/>
              </a:rPr>
              <a:t>go to page </a:t>
            </a:r>
            <a:r>
              <a:rPr lang="en-US" sz="1600" dirty="0" smtClean="0">
                <a:solidFill>
                  <a:schemeClr val="bg1"/>
                </a:solidFill>
                <a:latin typeface="Arial"/>
                <a:cs typeface="Arial"/>
              </a:rPr>
              <a:t>4</a:t>
            </a:r>
            <a:endParaRPr lang="en-GB" sz="1600" dirty="0">
              <a:solidFill>
                <a:schemeClr val="bg1"/>
              </a:solidFill>
              <a:latin typeface="Arial"/>
              <a:cs typeface="Arial"/>
            </a:endParaRPr>
          </a:p>
        </p:txBody>
      </p:sp>
    </p:spTree>
    <p:extLst>
      <p:ext uri="{BB962C8B-B14F-4D97-AF65-F5344CB8AC3E}">
        <p14:creationId xmlns:p14="http://schemas.microsoft.com/office/powerpoint/2010/main" val="375378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4 </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775047" y="1635646"/>
            <a:ext cx="7541369" cy="1795363"/>
          </a:xfrm>
          <a:prstGeom prst="rect">
            <a:avLst/>
          </a:prstGeom>
        </p:spPr>
        <p:txBody>
          <a:bodyPr wrap="square">
            <a:spAutoFit/>
          </a:bodyPr>
          <a:lstStyle/>
          <a:p>
            <a:r>
              <a:rPr lang="en-GB" sz="1600" dirty="0" smtClean="0">
                <a:solidFill>
                  <a:srgbClr val="FFFFFF"/>
                </a:solidFill>
                <a:latin typeface="Arial"/>
                <a:cs typeface="Arial"/>
              </a:rPr>
              <a:t>INSTRUCTION: </a:t>
            </a:r>
            <a:r>
              <a:rPr lang="en-GB" sz="1600" dirty="0">
                <a:solidFill>
                  <a:srgbClr val="FFFFFF"/>
                </a:solidFill>
                <a:latin typeface="Arial"/>
                <a:cs typeface="Arial"/>
              </a:rPr>
              <a:t>Ask the passengers the following </a:t>
            </a:r>
            <a:r>
              <a:rPr lang="en-GB" sz="1600" dirty="0" smtClean="0">
                <a:solidFill>
                  <a:srgbClr val="FFFFFF"/>
                </a:solidFill>
                <a:latin typeface="Arial"/>
                <a:cs typeface="Arial"/>
              </a:rPr>
              <a:t>questions:</a:t>
            </a:r>
            <a:endParaRPr lang="en-GB" sz="1600" dirty="0">
              <a:solidFill>
                <a:srgbClr val="FFFFFF"/>
              </a:solidFill>
              <a:latin typeface="Arial"/>
              <a:cs typeface="Arial"/>
            </a:endParaRPr>
          </a:p>
          <a:p>
            <a:pPr marL="285750" lvl="0" indent="-285750">
              <a:lnSpc>
                <a:spcPct val="150000"/>
              </a:lnSpc>
              <a:buFont typeface="Arial"/>
              <a:buChar char="•"/>
            </a:pPr>
            <a:r>
              <a:rPr lang="en-US" sz="1600" dirty="0">
                <a:solidFill>
                  <a:srgbClr val="FFFFFF"/>
                </a:solidFill>
                <a:latin typeface="Arial"/>
                <a:cs typeface="Arial"/>
              </a:rPr>
              <a:t>Location of lift and what floors they are between?</a:t>
            </a:r>
            <a:endParaRPr lang="en-GB" sz="1600" dirty="0">
              <a:solidFill>
                <a:srgbClr val="FFFFFF"/>
              </a:solidFill>
              <a:latin typeface="Arial"/>
              <a:cs typeface="Arial"/>
            </a:endParaRPr>
          </a:p>
          <a:p>
            <a:pPr marL="285750" lvl="0" indent="-285750">
              <a:lnSpc>
                <a:spcPct val="150000"/>
              </a:lnSpc>
              <a:buFont typeface="Arial"/>
              <a:buChar char="•"/>
            </a:pPr>
            <a:r>
              <a:rPr lang="en-US" sz="1600" dirty="0">
                <a:solidFill>
                  <a:srgbClr val="FFFFFF"/>
                </a:solidFill>
                <a:latin typeface="Arial"/>
                <a:cs typeface="Arial"/>
              </a:rPr>
              <a:t>Number of people in the lift?</a:t>
            </a:r>
            <a:endParaRPr lang="en-GB" sz="1600" dirty="0">
              <a:solidFill>
                <a:srgbClr val="FFFFFF"/>
              </a:solidFill>
              <a:latin typeface="Arial"/>
              <a:cs typeface="Arial"/>
            </a:endParaRPr>
          </a:p>
          <a:p>
            <a:pPr marL="285750" lvl="0" indent="-285750">
              <a:lnSpc>
                <a:spcPct val="150000"/>
              </a:lnSpc>
              <a:buFont typeface="Arial"/>
              <a:buChar char="•"/>
            </a:pPr>
            <a:r>
              <a:rPr lang="en-US" sz="1600" dirty="0">
                <a:solidFill>
                  <a:srgbClr val="FFFFFF"/>
                </a:solidFill>
                <a:latin typeface="Arial"/>
                <a:cs typeface="Arial"/>
              </a:rPr>
              <a:t>Do any of the passengers have a medical condition?</a:t>
            </a:r>
            <a:endParaRPr lang="en-GB" sz="1600" dirty="0">
              <a:solidFill>
                <a:srgbClr val="FFFFFF"/>
              </a:solidFill>
              <a:latin typeface="Arial"/>
              <a:cs typeface="Arial"/>
            </a:endParaRPr>
          </a:p>
          <a:p>
            <a:pPr marL="285750" lvl="0" indent="-285750">
              <a:lnSpc>
                <a:spcPct val="150000"/>
              </a:lnSpc>
              <a:buFont typeface="Arial"/>
              <a:buChar char="•"/>
            </a:pPr>
            <a:r>
              <a:rPr lang="en-US" sz="1600" dirty="0">
                <a:solidFill>
                  <a:srgbClr val="FFFFFF"/>
                </a:solidFill>
                <a:latin typeface="Arial"/>
                <a:cs typeface="Arial"/>
              </a:rPr>
              <a:t>Are any of the passengers distressed?</a:t>
            </a:r>
            <a:endParaRPr lang="en-GB" sz="1600" dirty="0">
              <a:solidFill>
                <a:srgbClr val="FFFFFF"/>
              </a:solidFill>
              <a:latin typeface="Arial"/>
              <a:cs typeface="Arial"/>
            </a:endParaRPr>
          </a:p>
        </p:txBody>
      </p:sp>
      <p:sp>
        <p:nvSpPr>
          <p:cNvPr id="13" name="Rectangle 12"/>
          <p:cNvSpPr/>
          <p:nvPr/>
        </p:nvSpPr>
        <p:spPr>
          <a:xfrm>
            <a:off x="899592" y="4587974"/>
            <a:ext cx="7541369" cy="338554"/>
          </a:xfrm>
          <a:prstGeom prst="rect">
            <a:avLst/>
          </a:prstGeom>
        </p:spPr>
        <p:txBody>
          <a:bodyPr wrap="square">
            <a:spAutoFit/>
          </a:bodyPr>
          <a:lstStyle/>
          <a:p>
            <a:pPr algn="r"/>
            <a:r>
              <a:rPr lang="en-GB" sz="1600" b="1" i="1" dirty="0" smtClean="0">
                <a:solidFill>
                  <a:srgbClr val="FFFFFF"/>
                </a:solidFill>
              </a:rPr>
              <a:t>CONT….</a:t>
            </a:r>
            <a:r>
              <a:rPr lang="en-GB" sz="1600" dirty="0" smtClean="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31158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smtClean="0">
                <a:ln w="12700">
                  <a:solidFill>
                    <a:schemeClr val="bg1"/>
                  </a:solidFill>
                </a:ln>
                <a:solidFill>
                  <a:srgbClr val="FFFFFF"/>
                </a:solidFill>
                <a:latin typeface="Droid Sans"/>
                <a:cs typeface="Droid Sans"/>
              </a:rPr>
              <a:t>Page 5 </a:t>
            </a:r>
            <a:endParaRPr lang="en-US" sz="2800" dirty="0">
              <a:ln w="12700">
                <a:solidFill>
                  <a:schemeClr val="bg1"/>
                </a:solidFill>
              </a:ln>
              <a:solidFill>
                <a:srgbClr val="FFFFFF"/>
              </a:solidFill>
              <a:latin typeface="Droid Sans"/>
              <a:cs typeface="Droid Sans"/>
            </a:endParaRPr>
          </a:p>
        </p:txBody>
      </p:sp>
      <p:sp>
        <p:nvSpPr>
          <p:cNvPr id="11" name="Rectangle 10"/>
          <p:cNvSpPr/>
          <p:nvPr/>
        </p:nvSpPr>
        <p:spPr>
          <a:xfrm>
            <a:off x="775047" y="1635646"/>
            <a:ext cx="7541369" cy="338554"/>
          </a:xfrm>
          <a:prstGeom prst="rect">
            <a:avLst/>
          </a:prstGeom>
        </p:spPr>
        <p:txBody>
          <a:bodyPr wrap="square">
            <a:spAutoFit/>
          </a:bodyPr>
          <a:lstStyle/>
          <a:p>
            <a:r>
              <a:rPr lang="en-GB" sz="1600" dirty="0" smtClean="0">
                <a:solidFill>
                  <a:srgbClr val="FFFFFF"/>
                </a:solidFill>
                <a:latin typeface="Arial"/>
                <a:cs typeface="Arial"/>
              </a:rPr>
              <a:t>QUESTION: How </a:t>
            </a:r>
            <a:r>
              <a:rPr lang="en-GB" sz="1600" dirty="0">
                <a:solidFill>
                  <a:srgbClr val="FFFFFF"/>
                </a:solidFill>
                <a:latin typeface="Arial"/>
                <a:cs typeface="Arial"/>
              </a:rPr>
              <a:t>are the </a:t>
            </a:r>
            <a:r>
              <a:rPr lang="en-GB" sz="1600" dirty="0" smtClean="0">
                <a:solidFill>
                  <a:srgbClr val="FFFFFF"/>
                </a:solidFill>
                <a:latin typeface="Arial"/>
                <a:cs typeface="Arial"/>
              </a:rPr>
              <a:t>passenger(s)?</a:t>
            </a:r>
            <a:endParaRPr lang="en-GB" sz="1600" dirty="0">
              <a:solidFill>
                <a:srgbClr val="FFFFFF"/>
              </a:solidFill>
              <a:latin typeface="Arial"/>
              <a:cs typeface="Arial"/>
            </a:endParaRPr>
          </a:p>
        </p:txBody>
      </p:sp>
      <p:sp>
        <p:nvSpPr>
          <p:cNvPr id="12" name="Rectangle 11"/>
          <p:cNvSpPr/>
          <p:nvPr/>
        </p:nvSpPr>
        <p:spPr>
          <a:xfrm>
            <a:off x="773671" y="2283718"/>
            <a:ext cx="7232970" cy="1077218"/>
          </a:xfrm>
          <a:prstGeom prst="rect">
            <a:avLst/>
          </a:prstGeom>
        </p:spPr>
        <p:txBody>
          <a:bodyPr wrap="none">
            <a:spAutoFit/>
          </a:bodyPr>
          <a:lstStyle/>
          <a:p>
            <a:r>
              <a:rPr lang="en-GB" sz="1600" dirty="0" smtClean="0">
                <a:solidFill>
                  <a:srgbClr val="FFFFFF"/>
                </a:solidFill>
                <a:latin typeface="Arial"/>
                <a:cs typeface="Arial"/>
              </a:rPr>
              <a:t>ANSWER 1) Distressed </a:t>
            </a:r>
            <a:r>
              <a:rPr lang="en-GB" sz="1600" dirty="0">
                <a:solidFill>
                  <a:srgbClr val="FFFFFF"/>
                </a:solidFill>
                <a:latin typeface="Arial"/>
                <a:cs typeface="Arial"/>
              </a:rPr>
              <a:t>and/or with a medical </a:t>
            </a:r>
            <a:r>
              <a:rPr lang="en-GB" sz="1600" dirty="0" smtClean="0">
                <a:solidFill>
                  <a:srgbClr val="FFFFFF"/>
                </a:solidFill>
                <a:latin typeface="Arial"/>
                <a:cs typeface="Arial"/>
              </a:rPr>
              <a:t>condition (</a:t>
            </a:r>
            <a:r>
              <a:rPr lang="en-GB" sz="1600" dirty="0">
                <a:solidFill>
                  <a:srgbClr val="FFFFFF"/>
                </a:solidFill>
                <a:latin typeface="Arial"/>
                <a:cs typeface="Arial"/>
              </a:rPr>
              <a:t>g</a:t>
            </a:r>
            <a:r>
              <a:rPr lang="en-GB" sz="1600" dirty="0" smtClean="0">
                <a:solidFill>
                  <a:srgbClr val="FFFFFF"/>
                </a:solidFill>
                <a:latin typeface="Arial"/>
                <a:cs typeface="Arial"/>
              </a:rPr>
              <a:t>o to page 6a)</a:t>
            </a:r>
          </a:p>
          <a:p>
            <a:endParaRPr lang="en-GB" sz="1600" dirty="0">
              <a:solidFill>
                <a:srgbClr val="FFFFFF"/>
              </a:solidFill>
              <a:latin typeface="Arial"/>
              <a:cs typeface="Arial"/>
            </a:endParaRPr>
          </a:p>
          <a:p>
            <a:r>
              <a:rPr lang="en-GB" sz="1600" dirty="0">
                <a:solidFill>
                  <a:srgbClr val="FFFFFF"/>
                </a:solidFill>
                <a:latin typeface="Arial"/>
                <a:cs typeface="Arial"/>
              </a:rPr>
              <a:t> </a:t>
            </a:r>
          </a:p>
          <a:p>
            <a:r>
              <a:rPr lang="en-GB" sz="1600" dirty="0" smtClean="0">
                <a:solidFill>
                  <a:srgbClr val="FFFFFF"/>
                </a:solidFill>
                <a:latin typeface="Arial"/>
                <a:cs typeface="Arial"/>
              </a:rPr>
              <a:t>ANSWER 2) Not </a:t>
            </a:r>
            <a:r>
              <a:rPr lang="en-GB" sz="1600" dirty="0">
                <a:solidFill>
                  <a:srgbClr val="FFFFFF"/>
                </a:solidFill>
                <a:latin typeface="Arial"/>
                <a:cs typeface="Arial"/>
              </a:rPr>
              <a:t>distressed and/or without a medical </a:t>
            </a:r>
            <a:r>
              <a:rPr lang="en-GB" sz="1600" dirty="0" smtClean="0">
                <a:solidFill>
                  <a:srgbClr val="FFFFFF"/>
                </a:solidFill>
                <a:latin typeface="Arial"/>
                <a:cs typeface="Arial"/>
              </a:rPr>
              <a:t>condition (</a:t>
            </a:r>
            <a:r>
              <a:rPr lang="en-GB" sz="1600" dirty="0">
                <a:solidFill>
                  <a:srgbClr val="FFFFFF"/>
                </a:solidFill>
                <a:latin typeface="Arial"/>
                <a:cs typeface="Arial"/>
              </a:rPr>
              <a:t>g</a:t>
            </a:r>
            <a:r>
              <a:rPr lang="en-GB" sz="1600" dirty="0" smtClean="0">
                <a:solidFill>
                  <a:srgbClr val="FFFFFF"/>
                </a:solidFill>
                <a:latin typeface="Arial"/>
                <a:cs typeface="Arial"/>
              </a:rPr>
              <a:t>o to page 6b)</a:t>
            </a:r>
            <a:endParaRPr lang="en-GB" sz="1600" dirty="0">
              <a:solidFill>
                <a:srgbClr val="FFFFFF"/>
              </a:solidFill>
              <a:latin typeface="Arial"/>
              <a:cs typeface="Arial"/>
            </a:endParaRPr>
          </a:p>
        </p:txBody>
      </p:sp>
    </p:spTree>
    <p:extLst>
      <p:ext uri="{BB962C8B-B14F-4D97-AF65-F5344CB8AC3E}">
        <p14:creationId xmlns:p14="http://schemas.microsoft.com/office/powerpoint/2010/main" val="1024434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38557</TotalTime>
  <Words>1336</Words>
  <Application>Microsoft Macintosh PowerPoint</Application>
  <PresentationFormat>On-screen Show (16:9)</PresentationFormat>
  <Paragraphs>159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Tollinton</dc:creator>
  <cp:lastModifiedBy>Andrew Tollinton</cp:lastModifiedBy>
  <cp:revision>507</cp:revision>
  <cp:lastPrinted>2014-01-16T16:19:53Z</cp:lastPrinted>
  <dcterms:created xsi:type="dcterms:W3CDTF">2013-09-11T08:21:45Z</dcterms:created>
  <dcterms:modified xsi:type="dcterms:W3CDTF">2015-10-21T15:09:20Z</dcterms:modified>
</cp:coreProperties>
</file>