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0"/>
  </p:notesMasterIdLst>
  <p:sldIdLst>
    <p:sldId id="309" r:id="rId2"/>
    <p:sldId id="480" r:id="rId3"/>
    <p:sldId id="384" r:id="rId4"/>
    <p:sldId id="386" r:id="rId5"/>
    <p:sldId id="448" r:id="rId6"/>
    <p:sldId id="389" r:id="rId7"/>
    <p:sldId id="479" r:id="rId8"/>
    <p:sldId id="388" r:id="rId9"/>
    <p:sldId id="411" r:id="rId10"/>
    <p:sldId id="430" r:id="rId11"/>
    <p:sldId id="431" r:id="rId12"/>
    <p:sldId id="432" r:id="rId13"/>
    <p:sldId id="433" r:id="rId14"/>
    <p:sldId id="434" r:id="rId15"/>
    <p:sldId id="435" r:id="rId16"/>
    <p:sldId id="436" r:id="rId17"/>
    <p:sldId id="450" r:id="rId18"/>
    <p:sldId id="438" r:id="rId19"/>
    <p:sldId id="439" r:id="rId20"/>
    <p:sldId id="440" r:id="rId21"/>
    <p:sldId id="441" r:id="rId22"/>
    <p:sldId id="442" r:id="rId23"/>
    <p:sldId id="443" r:id="rId24"/>
    <p:sldId id="444" r:id="rId25"/>
    <p:sldId id="445" r:id="rId26"/>
    <p:sldId id="446" r:id="rId27"/>
    <p:sldId id="449" r:id="rId28"/>
    <p:sldId id="447" r:id="rId29"/>
    <p:sldId id="426" r:id="rId30"/>
    <p:sldId id="451" r:id="rId31"/>
    <p:sldId id="452" r:id="rId32"/>
    <p:sldId id="453" r:id="rId33"/>
    <p:sldId id="454" r:id="rId34"/>
    <p:sldId id="455" r:id="rId35"/>
    <p:sldId id="456" r:id="rId36"/>
    <p:sldId id="457" r:id="rId37"/>
    <p:sldId id="458" r:id="rId38"/>
    <p:sldId id="471" r:id="rId39"/>
    <p:sldId id="459" r:id="rId40"/>
    <p:sldId id="460" r:id="rId41"/>
    <p:sldId id="461" r:id="rId42"/>
    <p:sldId id="462" r:id="rId43"/>
    <p:sldId id="463" r:id="rId44"/>
    <p:sldId id="464" r:id="rId45"/>
    <p:sldId id="465" r:id="rId46"/>
    <p:sldId id="466" r:id="rId47"/>
    <p:sldId id="467" r:id="rId48"/>
    <p:sldId id="468" r:id="rId49"/>
    <p:sldId id="469" r:id="rId50"/>
    <p:sldId id="470" r:id="rId51"/>
    <p:sldId id="475" r:id="rId52"/>
    <p:sldId id="478" r:id="rId53"/>
    <p:sldId id="472" r:id="rId54"/>
    <p:sldId id="473" r:id="rId55"/>
    <p:sldId id="474" r:id="rId56"/>
    <p:sldId id="477" r:id="rId57"/>
    <p:sldId id="476" r:id="rId58"/>
    <p:sldId id="385" r:id="rId5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2A27"/>
    <a:srgbClr val="1C3853"/>
    <a:srgbClr val="9D2A27"/>
    <a:srgbClr val="1B3651"/>
    <a:srgbClr val="2B6CA2"/>
    <a:srgbClr val="2F77B3"/>
    <a:srgbClr val="BBE4ED"/>
    <a:srgbClr val="63E12F"/>
    <a:srgbClr val="86FF55"/>
    <a:srgbClr val="84F6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00" autoAdjust="0"/>
    <p:restoredTop sz="90253" autoAdjust="0"/>
  </p:normalViewPr>
  <p:slideViewPr>
    <p:cSldViewPr snapToObjects="1">
      <p:cViewPr>
        <p:scale>
          <a:sx n="108" d="100"/>
          <a:sy n="108" d="100"/>
        </p:scale>
        <p:origin x="-656" y="-104"/>
      </p:cViewPr>
      <p:guideLst>
        <p:guide orient="horz" pos="1198"/>
        <p:guide pos="5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94378-32A4-144D-A108-9126C7472122}" type="datetimeFigureOut">
              <a:rPr lang="en-US" smtClean="0"/>
              <a:t>23/03/16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C9E3B-5C93-8D45-AD91-316F8D1C1227}" type="slidenum">
              <a:rPr lang="en-US" smtClean="0"/>
              <a:t>‹#›</a:t>
            </a:fld>
            <a:endParaRPr lang="en-US"/>
          </a:p>
        </p:txBody>
      </p:sp>
    </p:spTree>
    <p:extLst>
      <p:ext uri="{BB962C8B-B14F-4D97-AF65-F5344CB8AC3E}">
        <p14:creationId xmlns:p14="http://schemas.microsoft.com/office/powerpoint/2010/main" val="13382608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10</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19</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20</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29</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30</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39</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40</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49</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50</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9</a:t>
            </a:fld>
            <a:endParaRPr lang="en-US"/>
          </a:p>
        </p:txBody>
      </p:sp>
    </p:spTree>
    <p:extLst>
      <p:ext uri="{BB962C8B-B14F-4D97-AF65-F5344CB8AC3E}">
        <p14:creationId xmlns:p14="http://schemas.microsoft.com/office/powerpoint/2010/main" val="342909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23/03/16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09634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23/03/16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8497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23/03/16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157691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23/03/16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60628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9A6B0A2-1BF9-D34F-9DA3-2F90BDC27774}" type="datetimeFigureOut">
              <a:rPr lang="en-US" smtClean="0"/>
              <a:t>23/03/16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18400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9A6B0A2-1BF9-D34F-9DA3-2F90BDC27774}" type="datetimeFigureOut">
              <a:rPr lang="en-US" smtClean="0"/>
              <a:t>23/03/16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23527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9A6B0A2-1BF9-D34F-9DA3-2F90BDC27774}" type="datetimeFigureOut">
              <a:rPr lang="en-US" smtClean="0"/>
              <a:t>23/03/16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10458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9A6B0A2-1BF9-D34F-9DA3-2F90BDC27774}" type="datetimeFigureOut">
              <a:rPr lang="en-US" smtClean="0"/>
              <a:t>23/03/16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132188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6B0A2-1BF9-D34F-9DA3-2F90BDC27774}" type="datetimeFigureOut">
              <a:rPr lang="en-US" smtClean="0"/>
              <a:t>23/03/16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94048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7"/>
            <a:ext cx="3008313" cy="871538"/>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9A6B0A2-1BF9-D34F-9DA3-2F90BDC27774}" type="datetimeFigureOut">
              <a:rPr lang="en-US" smtClean="0"/>
              <a:t>23/03/16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26756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9A6B0A2-1BF9-D34F-9DA3-2F90BDC27774}" type="datetimeFigureOut">
              <a:rPr lang="en-US" smtClean="0"/>
              <a:t>23/03/16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9020637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A6B0A2-1BF9-D34F-9DA3-2F90BDC27774}" type="datetimeFigureOut">
              <a:rPr lang="en-US" smtClean="0"/>
              <a:t>23/03/16</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FCD06D7-D7CB-8140-A4C5-E347D5FCB470}" type="slidenum">
              <a:rPr lang="en-US" smtClean="0"/>
              <a:t>‹#›</a:t>
            </a:fld>
            <a:endParaRPr lang="en-US"/>
          </a:p>
        </p:txBody>
      </p:sp>
    </p:spTree>
    <p:extLst>
      <p:ext uri="{BB962C8B-B14F-4D97-AF65-F5344CB8AC3E}">
        <p14:creationId xmlns:p14="http://schemas.microsoft.com/office/powerpoint/2010/main" val="369268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12" name="Group 11"/>
          <p:cNvGrpSpPr/>
          <p:nvPr/>
        </p:nvGrpSpPr>
        <p:grpSpPr>
          <a:xfrm>
            <a:off x="395536" y="1419622"/>
            <a:ext cx="8233652" cy="1872208"/>
            <a:chOff x="2257013" y="1682350"/>
            <a:chExt cx="4447108" cy="797182"/>
          </a:xfrm>
        </p:grpSpPr>
        <p:pic>
          <p:nvPicPr>
            <p:cNvPr id="13" name="Picture 12"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4" name="Picture 13"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5" name="Rectangle 14"/>
            <p:cNvSpPr/>
            <p:nvPr/>
          </p:nvSpPr>
          <p:spPr>
            <a:xfrm>
              <a:off x="2660952" y="1746645"/>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403648" y="1622579"/>
            <a:ext cx="6192688" cy="969496"/>
          </a:xfrm>
          <a:prstGeom prst="rect">
            <a:avLst/>
          </a:prstGeom>
        </p:spPr>
        <p:txBody>
          <a:bodyPr wrap="square">
            <a:spAutoFit/>
          </a:bodyPr>
          <a:lstStyle/>
          <a:p>
            <a:pPr algn="ctr">
              <a:lnSpc>
                <a:spcPct val="150000"/>
              </a:lnSpc>
            </a:pPr>
            <a:r>
              <a:rPr lang="en-US" sz="1400" dirty="0" smtClean="0">
                <a:ln w="12700">
                  <a:solidFill>
                    <a:schemeClr val="bg1"/>
                  </a:solidFill>
                </a:ln>
                <a:solidFill>
                  <a:srgbClr val="FFFFFF"/>
                </a:solidFill>
                <a:latin typeface="Droid Sans"/>
                <a:cs typeface="Droid Sans"/>
              </a:rPr>
              <a:t>Thank you for downloading our</a:t>
            </a:r>
          </a:p>
          <a:p>
            <a:pPr algn="ctr"/>
            <a:r>
              <a:rPr lang="en-US" sz="1400" dirty="0" smtClean="0">
                <a:ln w="12700">
                  <a:solidFill>
                    <a:schemeClr val="bg1"/>
                  </a:solidFill>
                </a:ln>
                <a:solidFill>
                  <a:srgbClr val="FFFFFF"/>
                </a:solidFill>
                <a:latin typeface="Droid Sans"/>
                <a:cs typeface="Droid Sans"/>
              </a:rPr>
              <a:t> </a:t>
            </a:r>
            <a:r>
              <a:rPr lang="en-US" sz="3600" dirty="0" smtClean="0">
                <a:ln w="12700">
                  <a:solidFill>
                    <a:schemeClr val="bg1"/>
                  </a:solidFill>
                </a:ln>
                <a:solidFill>
                  <a:srgbClr val="FFFFFF"/>
                </a:solidFill>
                <a:latin typeface="Droid Sans"/>
                <a:cs typeface="Droid Sans"/>
              </a:rPr>
              <a:t>BUSINESS CONTINUITY SOP</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4017929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3</a:t>
            </a:r>
            <a:r>
              <a:rPr lang="en-US" sz="2800" dirty="0" smtClean="0">
                <a:ln w="12700">
                  <a:solidFill>
                    <a:schemeClr val="bg1"/>
                  </a:solidFill>
                </a:ln>
                <a:solidFill>
                  <a:srgbClr val="FFFFFF"/>
                </a:solidFill>
                <a:latin typeface="Droid Sans"/>
                <a:cs typeface="Droid Sans"/>
              </a:rPr>
              <a:t>: Advice</a:t>
            </a:r>
            <a:endParaRPr lang="en-US" sz="2800" dirty="0">
              <a:ln w="12700">
                <a:solidFill>
                  <a:schemeClr val="bg1"/>
                </a:solidFill>
              </a:ln>
              <a:solidFill>
                <a:srgbClr val="FFFFFF"/>
              </a:solidFill>
              <a:latin typeface="Droid Sans"/>
              <a:cs typeface="Droid Sans"/>
            </a:endParaRPr>
          </a:p>
        </p:txBody>
      </p:sp>
      <p:sp>
        <p:nvSpPr>
          <p:cNvPr id="12" name="Rectangle 11"/>
          <p:cNvSpPr/>
          <p:nvPr/>
        </p:nvSpPr>
        <p:spPr>
          <a:xfrm>
            <a:off x="899592" y="1419622"/>
            <a:ext cx="7920880" cy="3539431"/>
          </a:xfrm>
          <a:prstGeom prst="rect">
            <a:avLst/>
          </a:prstGeom>
          <a:noFill/>
          <a:ln>
            <a:noFill/>
          </a:ln>
        </p:spPr>
        <p:txBody>
          <a:bodyPr wrap="square">
            <a:spAutoFit/>
          </a:bodyPr>
          <a:lstStyle/>
          <a:p>
            <a:endParaRPr lang="en-GB" sz="1400" dirty="0" smtClean="0">
              <a:solidFill>
                <a:srgbClr val="FFFFFF"/>
              </a:solidFill>
              <a:latin typeface="Arial"/>
              <a:cs typeface="Arial"/>
            </a:endParaRPr>
          </a:p>
          <a:p>
            <a:r>
              <a:rPr lang="en-GB" sz="1400" dirty="0" smtClean="0">
                <a:solidFill>
                  <a:srgbClr val="FFFFFF"/>
                </a:solidFill>
                <a:latin typeface="Arial"/>
                <a:cs typeface="Arial"/>
              </a:rPr>
              <a:t>Considerations</a:t>
            </a:r>
            <a:endParaRPr lang="en-GB" sz="1400" dirty="0">
              <a:solidFill>
                <a:srgbClr val="FFFFFF"/>
              </a:solidFill>
              <a:latin typeface="Arial"/>
              <a:cs typeface="Arial"/>
            </a:endParaRPr>
          </a:p>
          <a:p>
            <a:r>
              <a:rPr lang="en-GB" sz="1400" dirty="0">
                <a:solidFill>
                  <a:srgbClr val="FFFFFF"/>
                </a:solidFill>
                <a:latin typeface="Arial"/>
                <a:cs typeface="Arial"/>
              </a:rPr>
              <a:t>It is important to carry out a detailed assessment of any approach</a:t>
            </a:r>
            <a:r>
              <a:rPr lang="en-GB" sz="1400" dirty="0" smtClean="0">
                <a:solidFill>
                  <a:srgbClr val="FFFFFF"/>
                </a:solidFill>
                <a:latin typeface="Arial"/>
                <a:cs typeface="Arial"/>
              </a:rPr>
              <a:t>:</a:t>
            </a:r>
          </a:p>
          <a:p>
            <a:pPr marL="285750" lvl="0" indent="-285750">
              <a:buFont typeface="Arial"/>
              <a:buChar char="•"/>
            </a:pPr>
            <a:r>
              <a:rPr lang="en-GB" sz="1400" dirty="0" smtClean="0">
                <a:solidFill>
                  <a:srgbClr val="FFFFFF"/>
                </a:solidFill>
                <a:latin typeface="Arial"/>
                <a:cs typeface="Arial"/>
              </a:rPr>
              <a:t>Identify </a:t>
            </a:r>
            <a:r>
              <a:rPr lang="en-GB" sz="1400" dirty="0">
                <a:solidFill>
                  <a:srgbClr val="FFFFFF"/>
                </a:solidFill>
                <a:latin typeface="Arial"/>
                <a:cs typeface="Arial"/>
              </a:rPr>
              <a:t>the target </a:t>
            </a:r>
            <a:r>
              <a:rPr lang="en-GB" sz="1400" dirty="0" smtClean="0">
                <a:solidFill>
                  <a:srgbClr val="FFFFFF"/>
                </a:solidFill>
                <a:latin typeface="Arial"/>
                <a:cs typeface="Arial"/>
              </a:rPr>
              <a:t>– [YOUR ORGANISATION] </a:t>
            </a:r>
            <a:r>
              <a:rPr lang="en-GB" sz="1400" dirty="0">
                <a:solidFill>
                  <a:srgbClr val="FFFFFF"/>
                </a:solidFill>
                <a:latin typeface="Arial"/>
                <a:cs typeface="Arial"/>
              </a:rPr>
              <a:t>or a member of staff</a:t>
            </a:r>
          </a:p>
          <a:p>
            <a:pPr marL="285750" lvl="0" indent="-285750">
              <a:buFont typeface="Arial"/>
              <a:buChar char="•"/>
            </a:pPr>
            <a:r>
              <a:rPr lang="en-GB" sz="1400" dirty="0">
                <a:solidFill>
                  <a:srgbClr val="FFFFFF"/>
                </a:solidFill>
                <a:latin typeface="Arial"/>
                <a:cs typeface="Arial"/>
              </a:rPr>
              <a:t>Motive, capability and likely intentions of the perpetrator(s)</a:t>
            </a:r>
          </a:p>
          <a:p>
            <a:pPr marL="285750" lvl="0" indent="-285750">
              <a:buFont typeface="Arial"/>
              <a:buChar char="•"/>
            </a:pPr>
            <a:r>
              <a:rPr lang="en-GB" sz="1400" dirty="0">
                <a:solidFill>
                  <a:srgbClr val="FFFFFF"/>
                </a:solidFill>
                <a:latin typeface="Arial"/>
                <a:cs typeface="Arial"/>
              </a:rPr>
              <a:t>Reality and credibility of the threat</a:t>
            </a:r>
          </a:p>
          <a:p>
            <a:endParaRPr lang="en-GB" sz="1400" dirty="0" smtClean="0">
              <a:solidFill>
                <a:srgbClr val="FFFFFF"/>
              </a:solidFill>
              <a:latin typeface="Arial"/>
              <a:cs typeface="Arial"/>
            </a:endParaRPr>
          </a:p>
          <a:p>
            <a:r>
              <a:rPr lang="en-GB" sz="1400" dirty="0" smtClean="0">
                <a:solidFill>
                  <a:srgbClr val="FFFFFF"/>
                </a:solidFill>
                <a:latin typeface="Arial"/>
                <a:cs typeface="Arial"/>
              </a:rPr>
              <a:t>Detailed </a:t>
            </a:r>
            <a:r>
              <a:rPr lang="en-GB" sz="1400" dirty="0">
                <a:solidFill>
                  <a:srgbClr val="FFFFFF"/>
                </a:solidFill>
                <a:latin typeface="Arial"/>
                <a:cs typeface="Arial"/>
              </a:rPr>
              <a:t>analysis of the threat:</a:t>
            </a:r>
          </a:p>
          <a:p>
            <a:pPr marL="285750" lvl="0" indent="-285750">
              <a:buFont typeface="Arial"/>
              <a:buChar char="•"/>
            </a:pPr>
            <a:r>
              <a:rPr lang="en-GB" sz="1400" dirty="0">
                <a:solidFill>
                  <a:srgbClr val="FFFFFF"/>
                </a:solidFill>
                <a:latin typeface="Arial"/>
                <a:cs typeface="Arial"/>
              </a:rPr>
              <a:t>To kill, kidnap or injure personnel</a:t>
            </a:r>
          </a:p>
          <a:p>
            <a:pPr marL="285750" lvl="0" indent="-285750">
              <a:buFont typeface="Arial"/>
              <a:buChar char="•"/>
            </a:pPr>
            <a:r>
              <a:rPr lang="en-GB" sz="1400" dirty="0">
                <a:solidFill>
                  <a:srgbClr val="FFFFFF"/>
                </a:solidFill>
                <a:latin typeface="Arial"/>
                <a:cs typeface="Arial"/>
              </a:rPr>
              <a:t>To sabotage, damage or steal equipment or property</a:t>
            </a:r>
          </a:p>
          <a:p>
            <a:pPr marL="285750" lvl="0" indent="-285750">
              <a:buFont typeface="Arial"/>
              <a:buChar char="•"/>
            </a:pPr>
            <a:r>
              <a:rPr lang="en-GB" sz="1400" dirty="0">
                <a:solidFill>
                  <a:srgbClr val="FFFFFF"/>
                </a:solidFill>
                <a:latin typeface="Arial"/>
                <a:cs typeface="Arial"/>
              </a:rPr>
              <a:t>To damage the reputation of [</a:t>
            </a:r>
            <a:r>
              <a:rPr lang="en-GB" sz="1400" dirty="0" smtClean="0">
                <a:solidFill>
                  <a:srgbClr val="FFFFFF"/>
                </a:solidFill>
                <a:latin typeface="Arial"/>
                <a:cs typeface="Arial"/>
              </a:rPr>
              <a:t>YOUR </a:t>
            </a:r>
            <a:r>
              <a:rPr lang="en-GB" sz="1400" dirty="0">
                <a:solidFill>
                  <a:srgbClr val="FFFFFF"/>
                </a:solidFill>
                <a:latin typeface="Arial"/>
                <a:cs typeface="Arial"/>
              </a:rPr>
              <a:t>ORGANISATION]</a:t>
            </a:r>
            <a:r>
              <a:rPr lang="en-GB" sz="1400" dirty="0" smtClean="0">
                <a:solidFill>
                  <a:srgbClr val="FFFFFF"/>
                </a:solidFill>
                <a:latin typeface="Arial"/>
                <a:cs typeface="Arial"/>
              </a:rPr>
              <a:t> </a:t>
            </a:r>
            <a:r>
              <a:rPr lang="en-GB" sz="1400" dirty="0">
                <a:solidFill>
                  <a:srgbClr val="FFFFFF"/>
                </a:solidFill>
                <a:latin typeface="Arial"/>
                <a:cs typeface="Arial"/>
              </a:rPr>
              <a:t>or an employee</a:t>
            </a:r>
          </a:p>
          <a:p>
            <a:pPr marL="285750" lvl="0" indent="-285750">
              <a:buFont typeface="Arial"/>
              <a:buChar char="•"/>
            </a:pPr>
            <a:r>
              <a:rPr lang="en-GB" sz="1400" dirty="0">
                <a:solidFill>
                  <a:srgbClr val="FFFFFF"/>
                </a:solidFill>
                <a:latin typeface="Arial"/>
                <a:cs typeface="Arial"/>
              </a:rPr>
              <a:t>Implications to [</a:t>
            </a:r>
            <a:r>
              <a:rPr lang="en-GB" sz="1400" dirty="0" smtClean="0">
                <a:solidFill>
                  <a:srgbClr val="FFFFFF"/>
                </a:solidFill>
                <a:latin typeface="Arial"/>
                <a:cs typeface="Arial"/>
              </a:rPr>
              <a:t>YOUR </a:t>
            </a:r>
            <a:r>
              <a:rPr lang="en-GB" sz="1400" dirty="0">
                <a:solidFill>
                  <a:srgbClr val="FFFFFF"/>
                </a:solidFill>
                <a:latin typeface="Arial"/>
                <a:cs typeface="Arial"/>
              </a:rPr>
              <a:t>ORGANISATION</a:t>
            </a:r>
            <a:r>
              <a:rPr lang="en-GB" sz="1400" dirty="0" smtClean="0">
                <a:solidFill>
                  <a:srgbClr val="FFFFFF"/>
                </a:solidFill>
                <a:latin typeface="Arial"/>
                <a:cs typeface="Arial"/>
              </a:rPr>
              <a:t>] if </a:t>
            </a:r>
            <a:r>
              <a:rPr lang="en-GB" sz="1400" dirty="0">
                <a:solidFill>
                  <a:srgbClr val="FFFFFF"/>
                </a:solidFill>
                <a:latin typeface="Arial"/>
                <a:cs typeface="Arial"/>
              </a:rPr>
              <a:t>the threat is carried out</a:t>
            </a:r>
          </a:p>
          <a:p>
            <a:pPr marL="285750" lvl="0" indent="-285750">
              <a:buFont typeface="Arial"/>
              <a:buChar char="•"/>
            </a:pPr>
            <a:r>
              <a:rPr lang="en-GB" sz="1400" dirty="0">
                <a:solidFill>
                  <a:srgbClr val="FFFFFF"/>
                </a:solidFill>
                <a:latin typeface="Arial"/>
                <a:cs typeface="Arial"/>
              </a:rPr>
              <a:t>[YOUR ORGANISATION]</a:t>
            </a:r>
            <a:r>
              <a:rPr lang="en-GB" sz="1400" dirty="0" smtClean="0">
                <a:solidFill>
                  <a:srgbClr val="FFFFFF"/>
                </a:solidFill>
                <a:latin typeface="Arial"/>
                <a:cs typeface="Arial"/>
              </a:rPr>
              <a:t> </a:t>
            </a:r>
            <a:r>
              <a:rPr lang="en-GB" sz="1400" dirty="0">
                <a:solidFill>
                  <a:srgbClr val="FFFFFF"/>
                </a:solidFill>
                <a:latin typeface="Arial"/>
                <a:cs typeface="Arial"/>
              </a:rPr>
              <a:t>ability to protect </a:t>
            </a:r>
            <a:r>
              <a:rPr lang="en-GB" sz="1400" dirty="0" smtClean="0">
                <a:solidFill>
                  <a:srgbClr val="FFFFFF"/>
                </a:solidFill>
                <a:latin typeface="Arial"/>
                <a:cs typeface="Arial"/>
              </a:rPr>
              <a:t>against, deflect </a:t>
            </a:r>
            <a:r>
              <a:rPr lang="en-GB" sz="1400" dirty="0">
                <a:solidFill>
                  <a:srgbClr val="FFFFFF"/>
                </a:solidFill>
                <a:latin typeface="Arial"/>
                <a:cs typeface="Arial"/>
              </a:rPr>
              <a:t>the threat in both </a:t>
            </a:r>
            <a:r>
              <a:rPr lang="en-GB" sz="1400" dirty="0" smtClean="0">
                <a:solidFill>
                  <a:srgbClr val="FFFFFF"/>
                </a:solidFill>
                <a:latin typeface="Arial"/>
                <a:cs typeface="Arial"/>
              </a:rPr>
              <a:t>short </a:t>
            </a:r>
            <a:r>
              <a:rPr lang="en-GB" sz="1400" dirty="0">
                <a:solidFill>
                  <a:srgbClr val="FFFFFF"/>
                </a:solidFill>
                <a:latin typeface="Arial"/>
                <a:cs typeface="Arial"/>
              </a:rPr>
              <a:t>&amp;</a:t>
            </a:r>
            <a:r>
              <a:rPr lang="en-GB" sz="1400" dirty="0" smtClean="0">
                <a:solidFill>
                  <a:srgbClr val="FFFFFF"/>
                </a:solidFill>
                <a:latin typeface="Arial"/>
                <a:cs typeface="Arial"/>
              </a:rPr>
              <a:t> </a:t>
            </a:r>
            <a:r>
              <a:rPr lang="en-GB" sz="1400" dirty="0">
                <a:solidFill>
                  <a:srgbClr val="FFFFFF"/>
                </a:solidFill>
                <a:latin typeface="Arial"/>
                <a:cs typeface="Arial"/>
              </a:rPr>
              <a:t>long term</a:t>
            </a:r>
          </a:p>
          <a:p>
            <a:pPr marL="285750" lvl="0" indent="-285750">
              <a:buFont typeface="Arial"/>
              <a:buChar char="•"/>
            </a:pPr>
            <a:r>
              <a:rPr lang="en-GB" sz="1400" dirty="0">
                <a:solidFill>
                  <a:srgbClr val="FFFFFF"/>
                </a:solidFill>
                <a:latin typeface="Arial"/>
                <a:cs typeface="Arial"/>
              </a:rPr>
              <a:t>Information about any other existing or previous similar threats and their outcome</a:t>
            </a:r>
          </a:p>
          <a:p>
            <a:pPr marL="285750" lvl="0" indent="-285750">
              <a:buFont typeface="Arial"/>
              <a:buChar char="•"/>
            </a:pPr>
            <a:r>
              <a:rPr lang="en-GB" sz="1400" dirty="0">
                <a:solidFill>
                  <a:srgbClr val="FFFFFF"/>
                </a:solidFill>
                <a:latin typeface="Arial"/>
                <a:cs typeface="Arial"/>
              </a:rPr>
              <a:t>Legal implications of conceding to demands</a:t>
            </a:r>
          </a:p>
          <a:p>
            <a:pPr marL="285750" lvl="0" indent="-285750">
              <a:buFont typeface="Arial"/>
              <a:buChar char="•"/>
            </a:pPr>
            <a:r>
              <a:rPr lang="en-GB" sz="1400" dirty="0">
                <a:solidFill>
                  <a:srgbClr val="FFFFFF"/>
                </a:solidFill>
                <a:latin typeface="Arial"/>
                <a:cs typeface="Arial"/>
              </a:rPr>
              <a:t>The time available before a response has to be made</a:t>
            </a:r>
          </a:p>
        </p:txBody>
      </p:sp>
      <p:sp>
        <p:nvSpPr>
          <p:cNvPr id="13" name="Rectangle 12"/>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
        <p:nvSpPr>
          <p:cNvPr id="14" name="Rectangle 13"/>
          <p:cNvSpPr/>
          <p:nvPr/>
        </p:nvSpPr>
        <p:spPr>
          <a:xfrm>
            <a:off x="3635896"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5" name="Rectangle 14"/>
          <p:cNvSpPr/>
          <p:nvPr/>
        </p:nvSpPr>
        <p:spPr>
          <a:xfrm>
            <a:off x="3764996"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Kidnap / </a:t>
            </a:r>
          </a:p>
          <a:p>
            <a:pPr algn="ctr"/>
            <a:r>
              <a:rPr lang="en-US" sz="1400" dirty="0" smtClean="0">
                <a:ln w="12700">
                  <a:solidFill>
                    <a:schemeClr val="bg1"/>
                  </a:solidFill>
                </a:ln>
                <a:solidFill>
                  <a:srgbClr val="FFFFFF"/>
                </a:solidFill>
                <a:latin typeface="Droid Sans"/>
                <a:cs typeface="Droid Sans"/>
              </a:rPr>
              <a:t>Extortion</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211011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4</a:t>
            </a:r>
            <a:r>
              <a:rPr lang="en-US" sz="2800" dirty="0" smtClean="0">
                <a:ln w="12700">
                  <a:solidFill>
                    <a:schemeClr val="bg1"/>
                  </a:solidFill>
                </a:ln>
                <a:solidFill>
                  <a:srgbClr val="FFFFFF"/>
                </a:solidFill>
                <a:latin typeface="Droid Sans"/>
                <a:cs typeface="Droid Sans"/>
              </a:rPr>
              <a:t>: Advice</a:t>
            </a:r>
            <a:endParaRPr lang="en-US" sz="2800" dirty="0">
              <a:ln w="12700">
                <a:solidFill>
                  <a:schemeClr val="bg1"/>
                </a:solidFill>
              </a:ln>
              <a:solidFill>
                <a:srgbClr val="FFFFFF"/>
              </a:solidFill>
              <a:latin typeface="Droid Sans"/>
              <a:cs typeface="Droid Sans"/>
            </a:endParaRPr>
          </a:p>
        </p:txBody>
      </p:sp>
      <p:sp>
        <p:nvSpPr>
          <p:cNvPr id="12" name="Rectangle 11"/>
          <p:cNvSpPr/>
          <p:nvPr/>
        </p:nvSpPr>
        <p:spPr>
          <a:xfrm>
            <a:off x="899592" y="1419622"/>
            <a:ext cx="7776864" cy="3108544"/>
          </a:xfrm>
          <a:prstGeom prst="rect">
            <a:avLst/>
          </a:prstGeom>
          <a:noFill/>
          <a:ln>
            <a:noFill/>
          </a:ln>
        </p:spPr>
        <p:txBody>
          <a:bodyPr wrap="square">
            <a:spAutoFit/>
          </a:bodyPr>
          <a:lstStyle/>
          <a:p>
            <a:endParaRPr lang="en-GB" sz="1400" dirty="0" smtClean="0">
              <a:solidFill>
                <a:srgbClr val="FFFFFF"/>
              </a:solidFill>
              <a:latin typeface="Arial"/>
              <a:cs typeface="Arial"/>
            </a:endParaRPr>
          </a:p>
          <a:p>
            <a:r>
              <a:rPr lang="en-GB" sz="1400" dirty="0">
                <a:solidFill>
                  <a:srgbClr val="FFFFFF"/>
                </a:solidFill>
                <a:latin typeface="Arial"/>
                <a:cs typeface="Arial"/>
              </a:rPr>
              <a:t>Options </a:t>
            </a:r>
            <a:r>
              <a:rPr lang="en-GB" sz="1400" dirty="0" smtClean="0">
                <a:solidFill>
                  <a:srgbClr val="FFFFFF"/>
                </a:solidFill>
                <a:latin typeface="Arial"/>
                <a:cs typeface="Arial"/>
              </a:rPr>
              <a:t>Open</a:t>
            </a:r>
          </a:p>
          <a:p>
            <a:r>
              <a:rPr lang="en-GB" sz="1400" dirty="0" smtClean="0">
                <a:solidFill>
                  <a:srgbClr val="FFFFFF"/>
                </a:solidFill>
                <a:latin typeface="Arial"/>
                <a:cs typeface="Arial"/>
              </a:rPr>
              <a:t>Following </a:t>
            </a:r>
            <a:r>
              <a:rPr lang="en-GB" sz="1400" dirty="0">
                <a:solidFill>
                  <a:srgbClr val="FFFFFF"/>
                </a:solidFill>
                <a:latin typeface="Arial"/>
                <a:cs typeface="Arial"/>
              </a:rPr>
              <a:t>your assessment of the situation, decide what action to </a:t>
            </a:r>
            <a:r>
              <a:rPr lang="en-GB" sz="1400" dirty="0" smtClean="0">
                <a:solidFill>
                  <a:srgbClr val="FFFFFF"/>
                </a:solidFill>
                <a:latin typeface="Arial"/>
                <a:cs typeface="Arial"/>
              </a:rPr>
              <a:t>take. The </a:t>
            </a:r>
            <a:r>
              <a:rPr lang="en-GB" sz="1400" dirty="0">
                <a:solidFill>
                  <a:srgbClr val="FFFFFF"/>
                </a:solidFill>
                <a:latin typeface="Arial"/>
                <a:cs typeface="Arial"/>
              </a:rPr>
              <a:t>options are:</a:t>
            </a:r>
          </a:p>
          <a:p>
            <a:pPr marL="342900" lvl="0" indent="-342900">
              <a:buFont typeface="+mj-lt"/>
              <a:buAutoNum type="arabicPeriod"/>
            </a:pPr>
            <a:r>
              <a:rPr lang="en-GB" sz="1400" dirty="0">
                <a:solidFill>
                  <a:srgbClr val="FFFFFF"/>
                </a:solidFill>
                <a:latin typeface="Arial"/>
                <a:cs typeface="Arial"/>
              </a:rPr>
              <a:t>To ignore the approach in order to test the seriousness of the extortionist</a:t>
            </a:r>
          </a:p>
          <a:p>
            <a:pPr marL="342900" lvl="0" indent="-342900">
              <a:buFont typeface="+mj-lt"/>
              <a:buAutoNum type="arabicPeriod"/>
            </a:pPr>
            <a:r>
              <a:rPr lang="en-GB" sz="1400" dirty="0">
                <a:solidFill>
                  <a:srgbClr val="FFFFFF"/>
                </a:solidFill>
                <a:latin typeface="Arial"/>
                <a:cs typeface="Arial"/>
              </a:rPr>
              <a:t>To make a response, indicating that [YOUR ORGANISATION]</a:t>
            </a:r>
            <a:r>
              <a:rPr lang="en-GB" sz="1400" dirty="0" smtClean="0">
                <a:solidFill>
                  <a:srgbClr val="FFFFFF"/>
                </a:solidFill>
                <a:latin typeface="Arial"/>
                <a:cs typeface="Arial"/>
              </a:rPr>
              <a:t> </a:t>
            </a:r>
            <a:r>
              <a:rPr lang="en-GB" sz="1400" dirty="0">
                <a:solidFill>
                  <a:srgbClr val="FFFFFF"/>
                </a:solidFill>
                <a:latin typeface="Arial"/>
                <a:cs typeface="Arial"/>
              </a:rPr>
              <a:t>are willing to enter into a dialogue, but are not willing to concede to demands immediately</a:t>
            </a:r>
          </a:p>
          <a:p>
            <a:pPr marL="342900" lvl="0" indent="-342900">
              <a:buFont typeface="+mj-lt"/>
              <a:buAutoNum type="arabicPeriod"/>
            </a:pPr>
            <a:r>
              <a:rPr lang="en-GB" sz="1400" dirty="0">
                <a:solidFill>
                  <a:srgbClr val="FFFFFF"/>
                </a:solidFill>
                <a:latin typeface="Arial"/>
                <a:cs typeface="Arial"/>
              </a:rPr>
              <a:t>To signal to the extortionist that [YOUR ORGANISATION]</a:t>
            </a:r>
            <a:r>
              <a:rPr lang="en-GB" sz="1400" dirty="0" smtClean="0">
                <a:solidFill>
                  <a:srgbClr val="FFFFFF"/>
                </a:solidFill>
                <a:latin typeface="Arial"/>
                <a:cs typeface="Arial"/>
              </a:rPr>
              <a:t> </a:t>
            </a:r>
            <a:r>
              <a:rPr lang="en-GB" sz="1400" dirty="0">
                <a:solidFill>
                  <a:srgbClr val="FFFFFF"/>
                </a:solidFill>
                <a:latin typeface="Arial"/>
                <a:cs typeface="Arial"/>
              </a:rPr>
              <a:t>are willing to concede to demands</a:t>
            </a:r>
          </a:p>
          <a:p>
            <a:endParaRPr lang="en-GB" sz="1400" dirty="0" smtClean="0">
              <a:solidFill>
                <a:srgbClr val="FFFFFF"/>
              </a:solidFill>
              <a:latin typeface="Arial"/>
              <a:cs typeface="Arial"/>
            </a:endParaRPr>
          </a:p>
          <a:p>
            <a:r>
              <a:rPr lang="en-GB" sz="1400" dirty="0" smtClean="0">
                <a:solidFill>
                  <a:srgbClr val="FFFFFF"/>
                </a:solidFill>
                <a:latin typeface="Arial"/>
                <a:cs typeface="Arial"/>
              </a:rPr>
              <a:t>Administration</a:t>
            </a:r>
            <a:endParaRPr lang="en-GB" sz="1400" dirty="0">
              <a:solidFill>
                <a:srgbClr val="FFFFFF"/>
              </a:solidFill>
              <a:latin typeface="Arial"/>
              <a:cs typeface="Arial"/>
            </a:endParaRPr>
          </a:p>
          <a:p>
            <a:pPr marL="285750" lvl="0" indent="-285750">
              <a:buFont typeface="Arial"/>
              <a:buChar char="•"/>
            </a:pPr>
            <a:r>
              <a:rPr lang="en-GB" sz="1400" dirty="0">
                <a:solidFill>
                  <a:srgbClr val="FFFFFF"/>
                </a:solidFill>
                <a:latin typeface="Arial"/>
                <a:cs typeface="Arial"/>
              </a:rPr>
              <a:t>Start an events log, noting developments, issues raised and decisions taken</a:t>
            </a:r>
          </a:p>
          <a:p>
            <a:pPr marL="285750" lvl="0" indent="-285750">
              <a:buFont typeface="Arial"/>
              <a:buChar char="•"/>
            </a:pPr>
            <a:r>
              <a:rPr lang="en-GB" sz="1400" dirty="0">
                <a:solidFill>
                  <a:srgbClr val="FFFFFF"/>
                </a:solidFill>
                <a:latin typeface="Arial"/>
                <a:cs typeface="Arial"/>
              </a:rPr>
              <a:t>Ensure all documents are treated confidentially and stored securely</a:t>
            </a:r>
          </a:p>
          <a:p>
            <a:pPr marL="285750" lvl="0" indent="-285750">
              <a:buFont typeface="Arial"/>
              <a:buChar char="•"/>
            </a:pPr>
            <a:r>
              <a:rPr lang="en-GB" sz="1400" dirty="0">
                <a:solidFill>
                  <a:srgbClr val="FFFFFF"/>
                </a:solidFill>
                <a:latin typeface="Arial"/>
                <a:cs typeface="Arial"/>
              </a:rPr>
              <a:t>Keep all originals for use in the event of court proceedings</a:t>
            </a:r>
          </a:p>
          <a:p>
            <a:pPr marL="285750" lvl="0" indent="-285750">
              <a:buFont typeface="Arial"/>
              <a:buChar char="•"/>
            </a:pPr>
            <a:r>
              <a:rPr lang="en-GB" sz="1400" dirty="0">
                <a:solidFill>
                  <a:srgbClr val="FFFFFF"/>
                </a:solidFill>
                <a:latin typeface="Arial"/>
                <a:cs typeface="Arial"/>
              </a:rPr>
              <a:t>Ensure that the incident is not discussed with unauthorised personnel</a:t>
            </a:r>
          </a:p>
          <a:p>
            <a:pPr marL="285750" lvl="0" indent="-285750">
              <a:buFont typeface="Arial"/>
              <a:buChar char="•"/>
            </a:pPr>
            <a:r>
              <a:rPr lang="en-GB" sz="1400" dirty="0">
                <a:solidFill>
                  <a:srgbClr val="FFFFFF"/>
                </a:solidFill>
                <a:latin typeface="Arial"/>
                <a:cs typeface="Arial"/>
              </a:rPr>
              <a:t>If applicable, contact insurers as specific insurance cover has been </a:t>
            </a:r>
            <a:r>
              <a:rPr lang="en-GB" sz="1400" dirty="0" smtClean="0">
                <a:solidFill>
                  <a:srgbClr val="FFFFFF"/>
                </a:solidFill>
                <a:latin typeface="Arial"/>
                <a:cs typeface="Arial"/>
              </a:rPr>
              <a:t>contracted</a:t>
            </a:r>
            <a:endParaRPr lang="en-GB" sz="1400" dirty="0">
              <a:solidFill>
                <a:srgbClr val="FFFFFF"/>
              </a:solidFill>
              <a:latin typeface="Arial"/>
              <a:cs typeface="Arial"/>
            </a:endParaRPr>
          </a:p>
        </p:txBody>
      </p:sp>
      <p:sp>
        <p:nvSpPr>
          <p:cNvPr id="7" name="Rectangle 6"/>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
        <p:nvSpPr>
          <p:cNvPr id="11" name="Rectangle 10"/>
          <p:cNvSpPr/>
          <p:nvPr/>
        </p:nvSpPr>
        <p:spPr>
          <a:xfrm>
            <a:off x="3635896"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3" name="Rectangle 12"/>
          <p:cNvSpPr/>
          <p:nvPr/>
        </p:nvSpPr>
        <p:spPr>
          <a:xfrm>
            <a:off x="3764996"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Kidnap / </a:t>
            </a:r>
          </a:p>
          <a:p>
            <a:pPr algn="ctr"/>
            <a:r>
              <a:rPr lang="en-US" sz="1400" dirty="0" smtClean="0">
                <a:ln w="12700">
                  <a:solidFill>
                    <a:schemeClr val="bg1"/>
                  </a:solidFill>
                </a:ln>
                <a:solidFill>
                  <a:srgbClr val="FFFFFF"/>
                </a:solidFill>
                <a:latin typeface="Droid Sans"/>
                <a:cs typeface="Droid Sans"/>
              </a:rPr>
              <a:t>Extortion</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371293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5: Advice</a:t>
            </a:r>
            <a:endParaRPr lang="en-US" sz="2800" dirty="0">
              <a:ln w="12700">
                <a:solidFill>
                  <a:schemeClr val="bg1"/>
                </a:solidFill>
              </a:ln>
              <a:solidFill>
                <a:srgbClr val="FFFFFF"/>
              </a:solidFill>
              <a:latin typeface="Droid Sans"/>
              <a:cs typeface="Droid Sans"/>
            </a:endParaRPr>
          </a:p>
        </p:txBody>
      </p:sp>
      <p:sp>
        <p:nvSpPr>
          <p:cNvPr id="12" name="Rectangle 11"/>
          <p:cNvSpPr/>
          <p:nvPr/>
        </p:nvSpPr>
        <p:spPr>
          <a:xfrm>
            <a:off x="899592" y="1419622"/>
            <a:ext cx="7776864" cy="2677656"/>
          </a:xfrm>
          <a:prstGeom prst="rect">
            <a:avLst/>
          </a:prstGeom>
          <a:noFill/>
          <a:ln>
            <a:noFill/>
          </a:ln>
        </p:spPr>
        <p:txBody>
          <a:bodyPr wrap="square">
            <a:spAutoFit/>
          </a:bodyPr>
          <a:lstStyle/>
          <a:p>
            <a:endParaRPr lang="en-GB" sz="1400" dirty="0" smtClean="0">
              <a:solidFill>
                <a:srgbClr val="FFFFFF"/>
              </a:solidFill>
              <a:latin typeface="Arial"/>
              <a:cs typeface="Arial"/>
            </a:endParaRPr>
          </a:p>
          <a:p>
            <a:r>
              <a:rPr lang="en-GB" sz="1400" dirty="0" smtClean="0">
                <a:solidFill>
                  <a:srgbClr val="FFFFFF"/>
                </a:solidFill>
                <a:latin typeface="Arial"/>
                <a:cs typeface="Arial"/>
              </a:rPr>
              <a:t>Media</a:t>
            </a:r>
            <a:endParaRPr lang="en-GB" sz="1400" dirty="0">
              <a:solidFill>
                <a:srgbClr val="FFFFFF"/>
              </a:solidFill>
              <a:latin typeface="Arial"/>
              <a:cs typeface="Arial"/>
            </a:endParaRPr>
          </a:p>
          <a:p>
            <a:pPr marL="285750" lvl="0" indent="-285750">
              <a:buFont typeface="Arial"/>
              <a:buChar char="•"/>
            </a:pPr>
            <a:r>
              <a:rPr lang="en-GB" sz="1400" dirty="0">
                <a:solidFill>
                  <a:srgbClr val="FFFFFF"/>
                </a:solidFill>
                <a:latin typeface="Arial"/>
                <a:cs typeface="Arial"/>
              </a:rPr>
              <a:t>Prepare holding statement for any enquiries</a:t>
            </a:r>
          </a:p>
          <a:p>
            <a:pPr marL="285750" lvl="0" indent="-285750">
              <a:buFont typeface="Arial"/>
              <a:buChar char="•"/>
            </a:pPr>
            <a:r>
              <a:rPr lang="en-GB" sz="1400" dirty="0">
                <a:solidFill>
                  <a:srgbClr val="FFFFFF"/>
                </a:solidFill>
                <a:latin typeface="Arial"/>
                <a:cs typeface="Arial"/>
              </a:rPr>
              <a:t>Decide media spokesperson and policy in the event that the incident becomes public knowledge</a:t>
            </a:r>
          </a:p>
          <a:p>
            <a:endParaRPr lang="en-GB" sz="1400" dirty="0" smtClean="0">
              <a:solidFill>
                <a:srgbClr val="FFFFFF"/>
              </a:solidFill>
              <a:latin typeface="Arial"/>
              <a:cs typeface="Arial"/>
            </a:endParaRPr>
          </a:p>
          <a:p>
            <a:r>
              <a:rPr lang="en-GB" sz="1400" dirty="0" smtClean="0">
                <a:solidFill>
                  <a:srgbClr val="FFFFFF"/>
                </a:solidFill>
                <a:latin typeface="Arial"/>
                <a:cs typeface="Arial"/>
              </a:rPr>
              <a:t>Security</a:t>
            </a:r>
            <a:endParaRPr lang="en-GB" sz="1400" dirty="0">
              <a:solidFill>
                <a:srgbClr val="FFFFFF"/>
              </a:solidFill>
              <a:latin typeface="Arial"/>
              <a:cs typeface="Arial"/>
            </a:endParaRPr>
          </a:p>
          <a:p>
            <a:pPr marL="285750" lvl="0" indent="-285750">
              <a:buFont typeface="Arial"/>
              <a:buChar char="•"/>
            </a:pPr>
            <a:r>
              <a:rPr lang="en-GB" sz="1400" dirty="0">
                <a:solidFill>
                  <a:srgbClr val="FFFFFF"/>
                </a:solidFill>
                <a:latin typeface="Arial"/>
                <a:cs typeface="Arial"/>
              </a:rPr>
              <a:t>Review existing security </a:t>
            </a:r>
            <a:r>
              <a:rPr lang="en-GB" sz="1400" dirty="0" smtClean="0">
                <a:solidFill>
                  <a:srgbClr val="FFFFFF"/>
                </a:solidFill>
                <a:latin typeface="Arial"/>
                <a:cs typeface="Arial"/>
              </a:rPr>
              <a:t>measures</a:t>
            </a:r>
          </a:p>
          <a:p>
            <a:pPr marL="285750" lvl="0" indent="-285750">
              <a:buFont typeface="Arial"/>
              <a:buChar char="•"/>
            </a:pPr>
            <a:r>
              <a:rPr lang="en-GB" sz="1400" dirty="0" smtClean="0">
                <a:solidFill>
                  <a:srgbClr val="FFFFFF"/>
                </a:solidFill>
                <a:latin typeface="Arial"/>
                <a:cs typeface="Arial"/>
              </a:rPr>
              <a:t>Identify </a:t>
            </a:r>
            <a:r>
              <a:rPr lang="en-GB" sz="1400" dirty="0">
                <a:solidFill>
                  <a:srgbClr val="FFFFFF"/>
                </a:solidFill>
                <a:latin typeface="Arial"/>
                <a:cs typeface="Arial"/>
              </a:rPr>
              <a:t>if any additional measures can be introduced to prevent the threats being carried out</a:t>
            </a:r>
          </a:p>
          <a:p>
            <a:pPr marL="285750" lvl="0" indent="-285750">
              <a:buFont typeface="Arial"/>
              <a:buChar char="•"/>
            </a:pPr>
            <a:r>
              <a:rPr lang="en-GB" sz="1400" dirty="0">
                <a:solidFill>
                  <a:srgbClr val="FFFFFF"/>
                </a:solidFill>
                <a:latin typeface="Arial"/>
                <a:cs typeface="Arial"/>
              </a:rPr>
              <a:t>Decide whether to call in specialist consultants</a:t>
            </a:r>
          </a:p>
          <a:p>
            <a:r>
              <a:rPr lang="en-GB" sz="1400" dirty="0">
                <a:solidFill>
                  <a:srgbClr val="FFFFFF"/>
                </a:solidFill>
                <a:latin typeface="Arial"/>
                <a:cs typeface="Arial"/>
              </a:rPr>
              <a:t> </a:t>
            </a:r>
          </a:p>
          <a:p>
            <a:r>
              <a:rPr lang="en-US" sz="1400" dirty="0">
                <a:solidFill>
                  <a:srgbClr val="FFFFFF"/>
                </a:solidFill>
                <a:latin typeface="Arial"/>
                <a:cs typeface="Arial"/>
              </a:rPr>
              <a:t> </a:t>
            </a:r>
            <a:endParaRPr lang="en-GB" sz="1400" dirty="0">
              <a:solidFill>
                <a:srgbClr val="FFFFFF"/>
              </a:solidFill>
              <a:latin typeface="Arial"/>
              <a:cs typeface="Arial"/>
            </a:endParaRPr>
          </a:p>
        </p:txBody>
      </p:sp>
      <p:sp>
        <p:nvSpPr>
          <p:cNvPr id="13" name="Rectangle 12"/>
          <p:cNvSpPr/>
          <p:nvPr/>
        </p:nvSpPr>
        <p:spPr>
          <a:xfrm>
            <a:off x="3635896"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4" name="Rectangle 13"/>
          <p:cNvSpPr/>
          <p:nvPr/>
        </p:nvSpPr>
        <p:spPr>
          <a:xfrm>
            <a:off x="3764996"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Kidnap / </a:t>
            </a:r>
          </a:p>
          <a:p>
            <a:pPr algn="ctr"/>
            <a:r>
              <a:rPr lang="en-US" sz="1400" dirty="0" smtClean="0">
                <a:ln w="12700">
                  <a:solidFill>
                    <a:schemeClr val="bg1"/>
                  </a:solidFill>
                </a:ln>
                <a:solidFill>
                  <a:srgbClr val="FFFFFF"/>
                </a:solidFill>
                <a:latin typeface="Droid Sans"/>
                <a:cs typeface="Droid Sans"/>
              </a:rPr>
              <a:t>Extortion</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333858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1311060"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6</a:t>
            </a:r>
            <a:endParaRPr lang="en-US" sz="2800" dirty="0">
              <a:ln w="12700">
                <a:solidFill>
                  <a:schemeClr val="bg1"/>
                </a:solidFill>
              </a:ln>
              <a:solidFill>
                <a:srgbClr val="FFFFFF"/>
              </a:solidFill>
              <a:latin typeface="Droid Sans"/>
              <a:cs typeface="Droid Sans"/>
            </a:endParaRPr>
          </a:p>
        </p:txBody>
      </p:sp>
      <p:sp>
        <p:nvSpPr>
          <p:cNvPr id="12" name="Rectangle 11"/>
          <p:cNvSpPr/>
          <p:nvPr/>
        </p:nvSpPr>
        <p:spPr>
          <a:xfrm>
            <a:off x="899592" y="1419622"/>
            <a:ext cx="7776864" cy="2677656"/>
          </a:xfrm>
          <a:prstGeom prst="rect">
            <a:avLst/>
          </a:prstGeom>
          <a:noFill/>
          <a:ln>
            <a:noFill/>
          </a:ln>
        </p:spPr>
        <p:txBody>
          <a:bodyPr wrap="square">
            <a:spAutoFit/>
          </a:bodyPr>
          <a:lstStyle/>
          <a:p>
            <a:endParaRPr lang="en-GB" sz="1400" b="1" dirty="0" smtClean="0">
              <a:solidFill>
                <a:srgbClr val="FFFFFF"/>
              </a:solidFill>
            </a:endParaRPr>
          </a:p>
          <a:p>
            <a:r>
              <a:rPr lang="en-GB" sz="1400" dirty="0" smtClean="0">
                <a:solidFill>
                  <a:srgbClr val="FFFFFF"/>
                </a:solidFill>
              </a:rPr>
              <a:t>Select an option:</a:t>
            </a:r>
          </a:p>
          <a:p>
            <a:endParaRPr lang="en-GB" sz="1400" dirty="0" smtClean="0">
              <a:solidFill>
                <a:srgbClr val="FFFFFF"/>
              </a:solidFill>
            </a:endParaRPr>
          </a:p>
          <a:p>
            <a:pPr marL="285750" indent="-285750">
              <a:buFont typeface="Arial"/>
              <a:buChar char="•"/>
            </a:pPr>
            <a:r>
              <a:rPr lang="en-GB" sz="1400" dirty="0" smtClean="0">
                <a:solidFill>
                  <a:srgbClr val="FFFFFF"/>
                </a:solidFill>
              </a:rPr>
              <a:t>Rendezvous </a:t>
            </a:r>
            <a:r>
              <a:rPr lang="en-GB" sz="1400" dirty="0" smtClean="0">
                <a:solidFill>
                  <a:srgbClr val="FFFFFF"/>
                </a:solidFill>
              </a:rPr>
              <a:t>location - go </a:t>
            </a:r>
            <a:r>
              <a:rPr lang="en-GB" sz="1400" dirty="0" smtClean="0">
                <a:solidFill>
                  <a:srgbClr val="FFFFFF"/>
                </a:solidFill>
              </a:rPr>
              <a:t>to page 7</a:t>
            </a:r>
          </a:p>
          <a:p>
            <a:pPr marL="285750" indent="-285750">
              <a:buFont typeface="Arial"/>
              <a:buChar char="•"/>
            </a:pPr>
            <a:endParaRPr lang="en-GB" sz="1400" dirty="0" smtClean="0">
              <a:solidFill>
                <a:srgbClr val="FFFFFF"/>
              </a:solidFill>
            </a:endParaRPr>
          </a:p>
          <a:p>
            <a:pPr marL="285750" indent="-285750">
              <a:buFont typeface="Arial"/>
              <a:buChar char="•"/>
            </a:pPr>
            <a:r>
              <a:rPr lang="en-GB" sz="1400" dirty="0" smtClean="0">
                <a:solidFill>
                  <a:srgbClr val="FFFFFF"/>
                </a:solidFill>
              </a:rPr>
              <a:t>Contact </a:t>
            </a:r>
            <a:r>
              <a:rPr lang="en-GB" sz="1400" dirty="0" smtClean="0">
                <a:solidFill>
                  <a:srgbClr val="FFFFFF"/>
                </a:solidFill>
              </a:rPr>
              <a:t>Details</a:t>
            </a:r>
            <a:r>
              <a:rPr lang="en-GB" sz="1400" dirty="0">
                <a:solidFill>
                  <a:srgbClr val="FFFFFF"/>
                </a:solidFill>
              </a:rPr>
              <a:t> </a:t>
            </a:r>
            <a:r>
              <a:rPr lang="en-GB" sz="1400" dirty="0" smtClean="0">
                <a:solidFill>
                  <a:srgbClr val="FFFFFF"/>
                </a:solidFill>
              </a:rPr>
              <a:t>- </a:t>
            </a:r>
            <a:r>
              <a:rPr lang="en-GB" sz="1400" dirty="0">
                <a:solidFill>
                  <a:srgbClr val="FFFFFF"/>
                </a:solidFill>
              </a:rPr>
              <a:t>g</a:t>
            </a:r>
            <a:r>
              <a:rPr lang="en-GB" sz="1400" dirty="0" smtClean="0">
                <a:solidFill>
                  <a:srgbClr val="FFFFFF"/>
                </a:solidFill>
              </a:rPr>
              <a:t>o </a:t>
            </a:r>
            <a:r>
              <a:rPr lang="en-GB" sz="1400" dirty="0">
                <a:solidFill>
                  <a:srgbClr val="FFFFFF"/>
                </a:solidFill>
              </a:rPr>
              <a:t>to </a:t>
            </a:r>
            <a:r>
              <a:rPr lang="en-GB" sz="1400" dirty="0" smtClean="0">
                <a:solidFill>
                  <a:srgbClr val="FFFFFF"/>
                </a:solidFill>
              </a:rPr>
              <a:t>page 8</a:t>
            </a:r>
            <a:endParaRPr lang="en-GB" sz="1400" dirty="0">
              <a:solidFill>
                <a:srgbClr val="FFFFFF"/>
              </a:solidFill>
            </a:endParaRPr>
          </a:p>
          <a:p>
            <a:endParaRPr lang="en-GB" sz="1400" dirty="0" smtClean="0">
              <a:solidFill>
                <a:srgbClr val="FFFFFF"/>
              </a:solidFill>
            </a:endParaRPr>
          </a:p>
          <a:p>
            <a:pPr marL="285750" indent="-285750">
              <a:buFont typeface="Arial"/>
              <a:buChar char="•"/>
            </a:pPr>
            <a:r>
              <a:rPr lang="en-GB" sz="1400" dirty="0" smtClean="0">
                <a:solidFill>
                  <a:srgbClr val="FFFFFF"/>
                </a:solidFill>
              </a:rPr>
              <a:t>Resource </a:t>
            </a:r>
            <a:r>
              <a:rPr lang="en-GB" sz="1400" dirty="0" smtClean="0">
                <a:solidFill>
                  <a:srgbClr val="FFFFFF"/>
                </a:solidFill>
              </a:rPr>
              <a:t>Requirement - go </a:t>
            </a:r>
            <a:r>
              <a:rPr lang="en-GB" sz="1400" dirty="0">
                <a:solidFill>
                  <a:srgbClr val="FFFFFF"/>
                </a:solidFill>
              </a:rPr>
              <a:t>to </a:t>
            </a:r>
            <a:r>
              <a:rPr lang="en-GB" sz="1400" dirty="0" smtClean="0">
                <a:solidFill>
                  <a:srgbClr val="FFFFFF"/>
                </a:solidFill>
              </a:rPr>
              <a:t>page 9</a:t>
            </a:r>
            <a:endParaRPr lang="en-GB" sz="1400" dirty="0">
              <a:solidFill>
                <a:srgbClr val="FFFFFF"/>
              </a:solidFill>
            </a:endParaRPr>
          </a:p>
          <a:p>
            <a:endParaRPr lang="en-GB" sz="1400" dirty="0">
              <a:solidFill>
                <a:srgbClr val="FFFFFF"/>
              </a:solidFill>
            </a:endParaRPr>
          </a:p>
          <a:p>
            <a:pPr marL="285750" indent="-285750">
              <a:buFont typeface="Arial"/>
              <a:buChar char="•"/>
            </a:pPr>
            <a:r>
              <a:rPr lang="en-GB" sz="1400" dirty="0" smtClean="0">
                <a:solidFill>
                  <a:srgbClr val="FFFFFF"/>
                </a:solidFill>
              </a:rPr>
              <a:t>Continue </a:t>
            </a:r>
            <a:r>
              <a:rPr lang="en-GB" sz="1400" dirty="0">
                <a:solidFill>
                  <a:srgbClr val="FFFFFF"/>
                </a:solidFill>
              </a:rPr>
              <a:t>to </a:t>
            </a:r>
            <a:r>
              <a:rPr lang="en-GB" sz="1400" dirty="0" smtClean="0">
                <a:solidFill>
                  <a:srgbClr val="FFFFFF"/>
                </a:solidFill>
              </a:rPr>
              <a:t>Initial Review</a:t>
            </a:r>
            <a:r>
              <a:rPr lang="en-GB" sz="1400" dirty="0" smtClean="0">
                <a:solidFill>
                  <a:srgbClr val="FFFFFF"/>
                </a:solidFill>
              </a:rPr>
              <a:t> Agenda - go </a:t>
            </a:r>
            <a:r>
              <a:rPr lang="en-GB" sz="1400" dirty="0">
                <a:solidFill>
                  <a:srgbClr val="FFFFFF"/>
                </a:solidFill>
              </a:rPr>
              <a:t>to </a:t>
            </a:r>
            <a:r>
              <a:rPr lang="en-GB" sz="1400" dirty="0" smtClean="0">
                <a:solidFill>
                  <a:srgbClr val="FFFFFF"/>
                </a:solidFill>
              </a:rPr>
              <a:t>page 10</a:t>
            </a:r>
            <a:endParaRPr lang="en-GB" sz="1400" dirty="0">
              <a:solidFill>
                <a:srgbClr val="FFFFFF"/>
              </a:solidFill>
            </a:endParaRPr>
          </a:p>
          <a:p>
            <a:r>
              <a:rPr lang="en-GB" sz="1400" dirty="0">
                <a:solidFill>
                  <a:srgbClr val="FFFFFF"/>
                </a:solidFill>
              </a:rPr>
              <a:t> </a:t>
            </a:r>
          </a:p>
          <a:p>
            <a:r>
              <a:rPr lang="en-US" sz="1400" dirty="0">
                <a:solidFill>
                  <a:srgbClr val="FFFFFF"/>
                </a:solidFill>
              </a:rPr>
              <a:t> </a:t>
            </a:r>
            <a:endParaRPr lang="en-GB" sz="1400" dirty="0">
              <a:solidFill>
                <a:srgbClr val="FFFFFF"/>
              </a:solidFill>
            </a:endParaRPr>
          </a:p>
        </p:txBody>
      </p:sp>
    </p:spTree>
    <p:extLst>
      <p:ext uri="{BB962C8B-B14F-4D97-AF65-F5344CB8AC3E}">
        <p14:creationId xmlns:p14="http://schemas.microsoft.com/office/powerpoint/2010/main" val="3892863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738664"/>
          </a:xfrm>
          <a:prstGeom prst="rect">
            <a:avLst/>
          </a:prstGeom>
          <a:noFill/>
          <a:ln>
            <a:noFill/>
          </a:ln>
        </p:spPr>
        <p:txBody>
          <a:bodyPr wrap="square">
            <a:spAutoFit/>
          </a:bodyPr>
          <a:lstStyle/>
          <a:p>
            <a:endParaRPr lang="en-GB" sz="1400" b="1" dirty="0" smtClean="0">
              <a:solidFill>
                <a:srgbClr val="FFFFFF"/>
              </a:solidFill>
            </a:endParaRPr>
          </a:p>
          <a:p>
            <a:endParaRPr lang="en-GB" sz="1400" dirty="0" smtClean="0">
              <a:solidFill>
                <a:srgbClr val="FFFFFF"/>
              </a:solidFill>
            </a:endParaRPr>
          </a:p>
          <a:p>
            <a:pPr marL="285750" indent="-285750">
              <a:buFont typeface="Arial"/>
              <a:buChar char="•"/>
            </a:pPr>
            <a:r>
              <a:rPr lang="en-GB" sz="1400" dirty="0" smtClean="0">
                <a:solidFill>
                  <a:srgbClr val="FFFFFF"/>
                </a:solidFill>
              </a:rPr>
              <a:t>Where people should rendezvous: [XXX]</a:t>
            </a:r>
            <a:endParaRPr lang="en-GB" sz="1400" dirty="0">
              <a:solidFill>
                <a:srgbClr val="FFFFFF"/>
              </a:solidFill>
            </a:endParaRPr>
          </a:p>
        </p:txBody>
      </p:sp>
      <p:grpSp>
        <p:nvGrpSpPr>
          <p:cNvPr id="7" name="Group 6"/>
          <p:cNvGrpSpPr/>
          <p:nvPr/>
        </p:nvGrpSpPr>
        <p:grpSpPr>
          <a:xfrm>
            <a:off x="899592" y="635374"/>
            <a:ext cx="2664296" cy="911261"/>
            <a:chOff x="903599" y="635374"/>
            <a:chExt cx="1490806" cy="911261"/>
          </a:xfrm>
        </p:grpSpPr>
        <p:sp>
          <p:nvSpPr>
            <p:cNvPr id="11" name="Right Triangle 10"/>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3" name="Rectangle 12"/>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4" name="Rectangle 13"/>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7</a:t>
            </a:r>
            <a:r>
              <a:rPr lang="en-US" sz="2800" dirty="0" smtClean="0">
                <a:ln w="12700">
                  <a:solidFill>
                    <a:schemeClr val="bg1"/>
                  </a:solidFill>
                </a:ln>
                <a:solidFill>
                  <a:srgbClr val="FFFFFF"/>
                </a:solidFill>
                <a:latin typeface="Droid Sans"/>
                <a:cs typeface="Droid Sans"/>
              </a:rPr>
              <a:t>: Advice</a:t>
            </a:r>
            <a:endParaRPr lang="en-US" sz="2800" dirty="0">
              <a:ln w="12700">
                <a:solidFill>
                  <a:schemeClr val="bg1"/>
                </a:solidFill>
              </a:ln>
              <a:solidFill>
                <a:srgbClr val="FFFFFF"/>
              </a:solidFill>
              <a:latin typeface="Droid Sans"/>
              <a:cs typeface="Droid Sans"/>
            </a:endParaRPr>
          </a:p>
        </p:txBody>
      </p:sp>
      <p:sp>
        <p:nvSpPr>
          <p:cNvPr id="15" name="Rectangle 14"/>
          <p:cNvSpPr/>
          <p:nvPr/>
        </p:nvSpPr>
        <p:spPr>
          <a:xfrm>
            <a:off x="3635896"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6" name="Rectangle 15"/>
          <p:cNvSpPr/>
          <p:nvPr/>
        </p:nvSpPr>
        <p:spPr>
          <a:xfrm>
            <a:off x="3764996"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Rendezvous</a:t>
            </a:r>
          </a:p>
          <a:p>
            <a:pPr algn="ctr"/>
            <a:r>
              <a:rPr lang="en-US" sz="1400" dirty="0" smtClean="0">
                <a:ln w="12700">
                  <a:solidFill>
                    <a:schemeClr val="bg1"/>
                  </a:solidFill>
                </a:ln>
                <a:solidFill>
                  <a:srgbClr val="FFFFFF"/>
                </a:solidFill>
                <a:latin typeface="Droid Sans"/>
                <a:cs typeface="Droid Sans"/>
              </a:rPr>
              <a:t>Location</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690893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738664"/>
          </a:xfrm>
          <a:prstGeom prst="rect">
            <a:avLst/>
          </a:prstGeom>
          <a:noFill/>
          <a:ln>
            <a:noFill/>
          </a:ln>
        </p:spPr>
        <p:txBody>
          <a:bodyPr wrap="square">
            <a:spAutoFit/>
          </a:bodyPr>
          <a:lstStyle/>
          <a:p>
            <a:endParaRPr lang="en-GB" sz="1400" dirty="0" smtClean="0">
              <a:solidFill>
                <a:srgbClr val="FFFFFF"/>
              </a:solidFill>
            </a:endParaRPr>
          </a:p>
          <a:p>
            <a:endParaRPr lang="en-GB" sz="1400" dirty="0" smtClean="0">
              <a:solidFill>
                <a:srgbClr val="FFFFFF"/>
              </a:solidFill>
            </a:endParaRPr>
          </a:p>
          <a:p>
            <a:pPr marL="285750" indent="-285750">
              <a:buFont typeface="Arial"/>
              <a:buChar char="•"/>
            </a:pPr>
            <a:r>
              <a:rPr lang="en-GB" sz="1400" dirty="0" smtClean="0">
                <a:solidFill>
                  <a:srgbClr val="FFFFFF"/>
                </a:solidFill>
              </a:rPr>
              <a:t>Who people should contact: [XXX]</a:t>
            </a:r>
            <a:endParaRPr lang="en-GB" sz="1400" dirty="0">
              <a:solidFill>
                <a:srgbClr val="FFFFFF"/>
              </a:solidFill>
            </a:endParaRPr>
          </a:p>
        </p:txBody>
      </p:sp>
      <p:grpSp>
        <p:nvGrpSpPr>
          <p:cNvPr id="7" name="Group 6"/>
          <p:cNvGrpSpPr/>
          <p:nvPr/>
        </p:nvGrpSpPr>
        <p:grpSpPr>
          <a:xfrm>
            <a:off x="899592" y="635374"/>
            <a:ext cx="2664296" cy="911261"/>
            <a:chOff x="903599" y="635374"/>
            <a:chExt cx="1490806" cy="911261"/>
          </a:xfrm>
        </p:grpSpPr>
        <p:sp>
          <p:nvSpPr>
            <p:cNvPr id="11" name="Right Triangle 10"/>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3" name="Rectangle 12"/>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4" name="Rectangle 13"/>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8: Advice</a:t>
            </a:r>
            <a:endParaRPr lang="en-US" sz="2800" dirty="0">
              <a:ln w="12700">
                <a:solidFill>
                  <a:schemeClr val="bg1"/>
                </a:solidFill>
              </a:ln>
              <a:solidFill>
                <a:srgbClr val="FFFFFF"/>
              </a:solidFill>
              <a:latin typeface="Droid Sans"/>
              <a:cs typeface="Droid Sans"/>
            </a:endParaRPr>
          </a:p>
        </p:txBody>
      </p:sp>
      <p:sp>
        <p:nvSpPr>
          <p:cNvPr id="15" name="Rectangle 14"/>
          <p:cNvSpPr/>
          <p:nvPr/>
        </p:nvSpPr>
        <p:spPr>
          <a:xfrm>
            <a:off x="3635896"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6" name="Rectangle 15"/>
          <p:cNvSpPr/>
          <p:nvPr/>
        </p:nvSpPr>
        <p:spPr>
          <a:xfrm>
            <a:off x="3764996"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Contact </a:t>
            </a:r>
          </a:p>
          <a:p>
            <a:pPr algn="ctr"/>
            <a:r>
              <a:rPr lang="en-US" sz="1400" dirty="0" smtClean="0">
                <a:ln w="12700">
                  <a:solidFill>
                    <a:schemeClr val="bg1"/>
                  </a:solidFill>
                </a:ln>
                <a:solidFill>
                  <a:srgbClr val="FFFFFF"/>
                </a:solidFill>
                <a:latin typeface="Droid Sans"/>
                <a:cs typeface="Droid Sans"/>
              </a:rPr>
              <a:t>Details</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34995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2031325"/>
          </a:xfrm>
          <a:prstGeom prst="rect">
            <a:avLst/>
          </a:prstGeom>
          <a:noFill/>
          <a:ln>
            <a:noFill/>
          </a:ln>
        </p:spPr>
        <p:txBody>
          <a:bodyPr wrap="square">
            <a:spAutoFit/>
          </a:bodyPr>
          <a:lstStyle/>
          <a:p>
            <a:endParaRPr lang="en-GB" sz="1400" dirty="0" smtClean="0">
              <a:solidFill>
                <a:srgbClr val="FFFFFF"/>
              </a:solidFill>
            </a:endParaRPr>
          </a:p>
          <a:p>
            <a:r>
              <a:rPr lang="en-GB" sz="1400" dirty="0" smtClean="0">
                <a:solidFill>
                  <a:srgbClr val="FFFFFF"/>
                </a:solidFill>
              </a:rPr>
              <a:t>Following </a:t>
            </a:r>
            <a:r>
              <a:rPr lang="en-GB" sz="1400" dirty="0">
                <a:solidFill>
                  <a:srgbClr val="FFFFFF"/>
                </a:solidFill>
              </a:rPr>
              <a:t>items should be sourced</a:t>
            </a:r>
            <a:r>
              <a:rPr lang="en-GB" sz="1400" dirty="0" smtClean="0">
                <a:solidFill>
                  <a:srgbClr val="FFFFFF"/>
                </a:solidFill>
              </a:rPr>
              <a:t>:</a:t>
            </a:r>
          </a:p>
          <a:p>
            <a:pPr marL="285750" lvl="0" indent="-285750">
              <a:buFont typeface="Arial"/>
              <a:buChar char="•"/>
            </a:pPr>
            <a:r>
              <a:rPr lang="en-GB" sz="1400" dirty="0" smtClean="0">
                <a:solidFill>
                  <a:srgbClr val="FFFFFF"/>
                </a:solidFill>
              </a:rPr>
              <a:t>PC's/Laptops/Tablets</a:t>
            </a:r>
            <a:endParaRPr lang="en-GB" sz="1400" dirty="0">
              <a:solidFill>
                <a:srgbClr val="FFFFFF"/>
              </a:solidFill>
            </a:endParaRPr>
          </a:p>
          <a:p>
            <a:pPr marL="285750" lvl="0" indent="-285750">
              <a:buFont typeface="Arial"/>
              <a:buChar char="•"/>
            </a:pPr>
            <a:r>
              <a:rPr lang="en-GB" sz="1400" dirty="0">
                <a:solidFill>
                  <a:srgbClr val="FFFFFF"/>
                </a:solidFill>
              </a:rPr>
              <a:t>E-mail &amp; Internet access</a:t>
            </a:r>
          </a:p>
          <a:p>
            <a:pPr marL="285750" lvl="0" indent="-285750">
              <a:buFont typeface="Arial"/>
              <a:buChar char="•"/>
            </a:pPr>
            <a:r>
              <a:rPr lang="en-GB" sz="1400" dirty="0">
                <a:solidFill>
                  <a:srgbClr val="FFFFFF"/>
                </a:solidFill>
              </a:rPr>
              <a:t>Fax &amp; Direct phone lines</a:t>
            </a:r>
          </a:p>
          <a:p>
            <a:pPr marL="285750" lvl="0" indent="-285750">
              <a:buFont typeface="Arial"/>
              <a:buChar char="•"/>
            </a:pPr>
            <a:r>
              <a:rPr lang="en-GB" sz="1400" dirty="0">
                <a:solidFill>
                  <a:srgbClr val="FFFFFF"/>
                </a:solidFill>
              </a:rPr>
              <a:t>Conference Call facility</a:t>
            </a:r>
          </a:p>
          <a:p>
            <a:pPr marL="285750" lvl="0" indent="-285750">
              <a:buFont typeface="Arial"/>
              <a:buChar char="•"/>
            </a:pPr>
            <a:r>
              <a:rPr lang="en-GB" sz="1400" dirty="0">
                <a:solidFill>
                  <a:srgbClr val="FFFFFF"/>
                </a:solidFill>
              </a:rPr>
              <a:t>Whiteboards/Flip Carts</a:t>
            </a:r>
          </a:p>
          <a:p>
            <a:pPr marL="285750" lvl="0" indent="-285750">
              <a:buFont typeface="Arial"/>
              <a:buChar char="•"/>
            </a:pPr>
            <a:r>
              <a:rPr lang="en-GB" sz="1400" dirty="0">
                <a:solidFill>
                  <a:srgbClr val="FFFFFF"/>
                </a:solidFill>
              </a:rPr>
              <a:t>TV </a:t>
            </a:r>
            <a:endParaRPr lang="en-GB" sz="1400" dirty="0" smtClean="0">
              <a:solidFill>
                <a:srgbClr val="FFFFFF"/>
              </a:solidFill>
            </a:endParaRPr>
          </a:p>
          <a:p>
            <a:pPr marL="285750" lvl="0" indent="-285750">
              <a:buFont typeface="Arial"/>
              <a:buChar char="•"/>
            </a:pPr>
            <a:r>
              <a:rPr lang="en-GB" sz="1400" dirty="0" smtClean="0">
                <a:solidFill>
                  <a:srgbClr val="FFFFFF"/>
                </a:solidFill>
              </a:rPr>
              <a:t>Stationery</a:t>
            </a:r>
            <a:endParaRPr lang="en-GB" sz="1400" dirty="0">
              <a:solidFill>
                <a:srgbClr val="FFFFFF"/>
              </a:solidFill>
            </a:endParaRPr>
          </a:p>
        </p:txBody>
      </p:sp>
      <p:grpSp>
        <p:nvGrpSpPr>
          <p:cNvPr id="7" name="Group 6"/>
          <p:cNvGrpSpPr/>
          <p:nvPr/>
        </p:nvGrpSpPr>
        <p:grpSpPr>
          <a:xfrm>
            <a:off x="899592" y="635374"/>
            <a:ext cx="2664296" cy="911261"/>
            <a:chOff x="903599" y="635374"/>
            <a:chExt cx="1490806" cy="911261"/>
          </a:xfrm>
        </p:grpSpPr>
        <p:sp>
          <p:nvSpPr>
            <p:cNvPr id="11" name="Right Triangle 10"/>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3" name="Rectangle 12"/>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4" name="Rectangle 13"/>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9</a:t>
            </a:r>
            <a:r>
              <a:rPr lang="en-US" sz="2800" dirty="0" smtClean="0">
                <a:ln w="12700">
                  <a:solidFill>
                    <a:schemeClr val="bg1"/>
                  </a:solidFill>
                </a:ln>
                <a:solidFill>
                  <a:srgbClr val="FFFFFF"/>
                </a:solidFill>
                <a:latin typeface="Droid Sans"/>
                <a:cs typeface="Droid Sans"/>
              </a:rPr>
              <a:t>: Advice</a:t>
            </a:r>
            <a:endParaRPr lang="en-US" sz="2800" dirty="0">
              <a:ln w="12700">
                <a:solidFill>
                  <a:schemeClr val="bg1"/>
                </a:solidFill>
              </a:ln>
              <a:solidFill>
                <a:srgbClr val="FFFFFF"/>
              </a:solidFill>
              <a:latin typeface="Droid Sans"/>
              <a:cs typeface="Droid Sans"/>
            </a:endParaRPr>
          </a:p>
        </p:txBody>
      </p:sp>
      <p:sp>
        <p:nvSpPr>
          <p:cNvPr id="15" name="Rectangle 14"/>
          <p:cNvSpPr/>
          <p:nvPr/>
        </p:nvSpPr>
        <p:spPr>
          <a:xfrm>
            <a:off x="3635896"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6" name="Rectangle 15"/>
          <p:cNvSpPr/>
          <p:nvPr/>
        </p:nvSpPr>
        <p:spPr>
          <a:xfrm>
            <a:off x="3764996" y="771550"/>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Resources</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4054944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95536" y="1923678"/>
            <a:ext cx="8233652" cy="1872208"/>
            <a:chOff x="2257013" y="1682350"/>
            <a:chExt cx="4447108" cy="797182"/>
          </a:xfrm>
        </p:grpSpPr>
        <p:pic>
          <p:nvPicPr>
            <p:cNvPr id="11" name="Picture 10"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3" name="Picture 12"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4" name="Rectangle 13"/>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403648" y="2054627"/>
            <a:ext cx="6192688" cy="877163"/>
          </a:xfrm>
          <a:prstGeom prst="rect">
            <a:avLst/>
          </a:prstGeom>
        </p:spPr>
        <p:txBody>
          <a:bodyPr wrap="square">
            <a:spAutoFit/>
          </a:bodyPr>
          <a:lstStyle/>
          <a:p>
            <a:pPr algn="ctr">
              <a:lnSpc>
                <a:spcPct val="150000"/>
              </a:lnSpc>
            </a:pPr>
            <a:r>
              <a:rPr lang="en-US" sz="3600" dirty="0" smtClean="0">
                <a:ln w="12700">
                  <a:solidFill>
                    <a:schemeClr val="bg1"/>
                  </a:solidFill>
                </a:ln>
                <a:solidFill>
                  <a:srgbClr val="FFFFFF"/>
                </a:solidFill>
                <a:latin typeface="Droid Sans"/>
                <a:cs typeface="Droid Sans"/>
              </a:rPr>
              <a:t>INITIAL REVIEW AGENDA</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4078814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65618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1599092"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10</a:t>
            </a:r>
            <a:endParaRPr lang="en-US" sz="2800" dirty="0">
              <a:ln w="12700">
                <a:solidFill>
                  <a:schemeClr val="bg1"/>
                </a:solidFill>
              </a:ln>
              <a:solidFill>
                <a:srgbClr val="FFFFFF"/>
              </a:solidFill>
              <a:latin typeface="Droid Sans"/>
              <a:cs typeface="Droid Sans"/>
            </a:endParaRPr>
          </a:p>
        </p:txBody>
      </p:sp>
      <p:sp>
        <p:nvSpPr>
          <p:cNvPr id="12" name="Rectangle 11"/>
          <p:cNvSpPr/>
          <p:nvPr/>
        </p:nvSpPr>
        <p:spPr>
          <a:xfrm>
            <a:off x="899592" y="1419622"/>
            <a:ext cx="7776864" cy="2246769"/>
          </a:xfrm>
          <a:prstGeom prst="rect">
            <a:avLst/>
          </a:prstGeom>
          <a:noFill/>
          <a:ln>
            <a:noFill/>
          </a:ln>
        </p:spPr>
        <p:txBody>
          <a:bodyPr wrap="square">
            <a:spAutoFit/>
          </a:bodyPr>
          <a:lstStyle/>
          <a:p>
            <a:endParaRPr lang="en-GB" sz="1400" dirty="0" smtClean="0">
              <a:solidFill>
                <a:srgbClr val="FFFFFF"/>
              </a:solidFill>
            </a:endParaRPr>
          </a:p>
          <a:p>
            <a:r>
              <a:rPr lang="en-GB" sz="1400" dirty="0" smtClean="0">
                <a:solidFill>
                  <a:srgbClr val="FFFFFF"/>
                </a:solidFill>
              </a:rPr>
              <a:t>Initial Review Agenda</a:t>
            </a:r>
            <a:endParaRPr lang="en-GB" sz="1400" dirty="0" smtClean="0">
              <a:solidFill>
                <a:srgbClr val="FFFFFF"/>
              </a:solidFill>
            </a:endParaRPr>
          </a:p>
          <a:p>
            <a:pPr marL="285750" indent="-285750">
              <a:buFont typeface="Arial"/>
              <a:buChar char="•"/>
            </a:pPr>
            <a:r>
              <a:rPr lang="en-GB" sz="1400" dirty="0">
                <a:solidFill>
                  <a:srgbClr val="FFFFFF"/>
                </a:solidFill>
              </a:rPr>
              <a:t>Impact </a:t>
            </a:r>
            <a:r>
              <a:rPr lang="en-GB" sz="1400" dirty="0" smtClean="0">
                <a:solidFill>
                  <a:srgbClr val="FFFFFF"/>
                </a:solidFill>
              </a:rPr>
              <a:t>Analysis – to to page 11</a:t>
            </a:r>
            <a:endParaRPr lang="en-GB" sz="1400" dirty="0">
              <a:solidFill>
                <a:srgbClr val="FFFFFF"/>
              </a:solidFill>
            </a:endParaRPr>
          </a:p>
          <a:p>
            <a:pPr marL="285750" indent="-285750">
              <a:buFont typeface="Arial"/>
              <a:buChar char="•"/>
            </a:pPr>
            <a:r>
              <a:rPr lang="en-GB" sz="1400" dirty="0">
                <a:solidFill>
                  <a:srgbClr val="FFFFFF"/>
                </a:solidFill>
              </a:rPr>
              <a:t>O</a:t>
            </a:r>
            <a:r>
              <a:rPr lang="en-GB" sz="1400" dirty="0" smtClean="0">
                <a:solidFill>
                  <a:srgbClr val="FFFFFF"/>
                </a:solidFill>
              </a:rPr>
              <a:t>rganisation objectives – </a:t>
            </a:r>
            <a:r>
              <a:rPr lang="en-GB" sz="1400" dirty="0">
                <a:solidFill>
                  <a:srgbClr val="FFFFFF"/>
                </a:solidFill>
              </a:rPr>
              <a:t>to to page </a:t>
            </a:r>
            <a:r>
              <a:rPr lang="en-GB" sz="1400" dirty="0" smtClean="0">
                <a:solidFill>
                  <a:srgbClr val="FFFFFF"/>
                </a:solidFill>
              </a:rPr>
              <a:t>12</a:t>
            </a:r>
            <a:endParaRPr lang="en-GB" sz="1400" dirty="0">
              <a:solidFill>
                <a:srgbClr val="FFFFFF"/>
              </a:solidFill>
            </a:endParaRPr>
          </a:p>
          <a:p>
            <a:pPr marL="285750" indent="-285750">
              <a:buFont typeface="Arial"/>
              <a:buChar char="•"/>
            </a:pPr>
            <a:r>
              <a:rPr lang="en-GB" sz="1400" dirty="0" smtClean="0">
                <a:solidFill>
                  <a:srgbClr val="FFFFFF"/>
                </a:solidFill>
              </a:rPr>
              <a:t>Communication</a:t>
            </a:r>
            <a:r>
              <a:rPr lang="en-GB" sz="1400" dirty="0">
                <a:solidFill>
                  <a:srgbClr val="FFFFFF"/>
                </a:solidFill>
              </a:rPr>
              <a:t> – to to </a:t>
            </a:r>
            <a:r>
              <a:rPr lang="en-GB" sz="1400" dirty="0" smtClean="0">
                <a:solidFill>
                  <a:srgbClr val="FFFFFF"/>
                </a:solidFill>
              </a:rPr>
              <a:t>page 13</a:t>
            </a:r>
            <a:endParaRPr lang="en-GB" sz="1400" dirty="0">
              <a:solidFill>
                <a:srgbClr val="FFFFFF"/>
              </a:solidFill>
            </a:endParaRPr>
          </a:p>
          <a:p>
            <a:pPr marL="285750" indent="-285750">
              <a:buFont typeface="Arial"/>
              <a:buChar char="•"/>
            </a:pPr>
            <a:r>
              <a:rPr lang="en-GB" sz="1400" dirty="0" smtClean="0">
                <a:solidFill>
                  <a:srgbClr val="FFFFFF"/>
                </a:solidFill>
              </a:rPr>
              <a:t>Legal</a:t>
            </a:r>
            <a:r>
              <a:rPr lang="en-GB" sz="1400" dirty="0">
                <a:solidFill>
                  <a:srgbClr val="FFFFFF"/>
                </a:solidFill>
              </a:rPr>
              <a:t> – to to </a:t>
            </a:r>
            <a:r>
              <a:rPr lang="en-GB" sz="1400" dirty="0" smtClean="0">
                <a:solidFill>
                  <a:srgbClr val="FFFFFF"/>
                </a:solidFill>
              </a:rPr>
              <a:t>page 14</a:t>
            </a:r>
            <a:endParaRPr lang="en-GB" sz="1400" dirty="0">
              <a:solidFill>
                <a:srgbClr val="FFFFFF"/>
              </a:solidFill>
            </a:endParaRPr>
          </a:p>
          <a:p>
            <a:pPr marL="285750" indent="-285750">
              <a:buFont typeface="Arial"/>
              <a:buChar char="•"/>
            </a:pPr>
            <a:r>
              <a:rPr lang="en-GB" sz="1400" dirty="0" smtClean="0">
                <a:solidFill>
                  <a:srgbClr val="FFFFFF"/>
                </a:solidFill>
              </a:rPr>
              <a:t>Insurance</a:t>
            </a:r>
            <a:r>
              <a:rPr lang="en-GB" sz="1400" dirty="0">
                <a:solidFill>
                  <a:srgbClr val="FFFFFF"/>
                </a:solidFill>
              </a:rPr>
              <a:t> – to to </a:t>
            </a:r>
            <a:r>
              <a:rPr lang="en-GB" sz="1400" dirty="0" smtClean="0">
                <a:solidFill>
                  <a:srgbClr val="FFFFFF"/>
                </a:solidFill>
              </a:rPr>
              <a:t>page 15 </a:t>
            </a:r>
            <a:endParaRPr lang="en-GB" sz="1400" dirty="0">
              <a:solidFill>
                <a:srgbClr val="FFFFFF"/>
              </a:solidFill>
            </a:endParaRPr>
          </a:p>
          <a:p>
            <a:pPr marL="285750" indent="-285750">
              <a:buFont typeface="Arial"/>
              <a:buChar char="•"/>
            </a:pPr>
            <a:r>
              <a:rPr lang="en-GB" sz="1400" dirty="0">
                <a:solidFill>
                  <a:srgbClr val="FFFFFF"/>
                </a:solidFill>
              </a:rPr>
              <a:t>Media &amp; </a:t>
            </a:r>
            <a:r>
              <a:rPr lang="en-GB" sz="1400" dirty="0" smtClean="0">
                <a:solidFill>
                  <a:srgbClr val="FFFFFF"/>
                </a:solidFill>
              </a:rPr>
              <a:t>Information</a:t>
            </a:r>
            <a:r>
              <a:rPr lang="en-GB" sz="1400" dirty="0">
                <a:solidFill>
                  <a:srgbClr val="FFFFFF"/>
                </a:solidFill>
              </a:rPr>
              <a:t> – to to </a:t>
            </a:r>
            <a:r>
              <a:rPr lang="en-GB" sz="1400" dirty="0" smtClean="0">
                <a:solidFill>
                  <a:srgbClr val="FFFFFF"/>
                </a:solidFill>
              </a:rPr>
              <a:t>page 16</a:t>
            </a:r>
            <a:endParaRPr lang="en-GB" sz="1400" dirty="0">
              <a:solidFill>
                <a:srgbClr val="FFFFFF"/>
              </a:solidFill>
            </a:endParaRPr>
          </a:p>
          <a:p>
            <a:pPr marL="285750" indent="-285750">
              <a:buFont typeface="Arial"/>
              <a:buChar char="•"/>
            </a:pPr>
            <a:r>
              <a:rPr lang="en-GB" sz="1400" dirty="0">
                <a:solidFill>
                  <a:srgbClr val="FFFFFF"/>
                </a:solidFill>
              </a:rPr>
              <a:t>Project </a:t>
            </a:r>
            <a:r>
              <a:rPr lang="en-GB" sz="1400" dirty="0" smtClean="0">
                <a:solidFill>
                  <a:srgbClr val="FFFFFF"/>
                </a:solidFill>
              </a:rPr>
              <a:t>Information</a:t>
            </a:r>
            <a:r>
              <a:rPr lang="en-GB" sz="1400" dirty="0">
                <a:solidFill>
                  <a:srgbClr val="FFFFFF"/>
                </a:solidFill>
              </a:rPr>
              <a:t> – to to </a:t>
            </a:r>
            <a:r>
              <a:rPr lang="en-GB" sz="1400" dirty="0" smtClean="0">
                <a:solidFill>
                  <a:srgbClr val="FFFFFF"/>
                </a:solidFill>
              </a:rPr>
              <a:t>page 17</a:t>
            </a:r>
            <a:endParaRPr lang="en-GB" sz="1400" dirty="0">
              <a:solidFill>
                <a:srgbClr val="FFFFFF"/>
              </a:solidFill>
            </a:endParaRPr>
          </a:p>
          <a:p>
            <a:pPr marL="285750" indent="-285750">
              <a:buFont typeface="Arial"/>
              <a:buChar char="•"/>
            </a:pPr>
            <a:r>
              <a:rPr lang="en-GB" sz="1400" dirty="0" smtClean="0">
                <a:solidFill>
                  <a:srgbClr val="FFFFFF"/>
                </a:solidFill>
              </a:rPr>
              <a:t>Secondary Review Agenda: </a:t>
            </a:r>
            <a:r>
              <a:rPr lang="en-GB" sz="1400" dirty="0">
                <a:solidFill>
                  <a:srgbClr val="FFFFFF"/>
                </a:solidFill>
              </a:rPr>
              <a:t>Next </a:t>
            </a:r>
            <a:r>
              <a:rPr lang="en-GB" sz="1400" dirty="0" smtClean="0">
                <a:solidFill>
                  <a:srgbClr val="FFFFFF"/>
                </a:solidFill>
              </a:rPr>
              <a:t>steps</a:t>
            </a:r>
            <a:r>
              <a:rPr lang="en-GB" sz="1400" dirty="0">
                <a:solidFill>
                  <a:srgbClr val="FFFFFF"/>
                </a:solidFill>
              </a:rPr>
              <a:t> – to to </a:t>
            </a:r>
            <a:r>
              <a:rPr lang="en-GB" sz="1400" dirty="0" smtClean="0">
                <a:solidFill>
                  <a:srgbClr val="FFFFFF"/>
                </a:solidFill>
              </a:rPr>
              <a:t>page 18</a:t>
            </a:r>
            <a:endParaRPr lang="en-GB" sz="1400" dirty="0">
              <a:solidFill>
                <a:srgbClr val="FFFFFF"/>
              </a:solidFill>
            </a:endParaRPr>
          </a:p>
        </p:txBody>
      </p:sp>
    </p:spTree>
    <p:extLst>
      <p:ext uri="{BB962C8B-B14F-4D97-AF65-F5344CB8AC3E}">
        <p14:creationId xmlns:p14="http://schemas.microsoft.com/office/powerpoint/2010/main" val="243994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2031325"/>
          </a:xfrm>
          <a:prstGeom prst="rect">
            <a:avLst/>
          </a:prstGeom>
          <a:noFill/>
          <a:ln>
            <a:noFill/>
          </a:ln>
        </p:spPr>
        <p:txBody>
          <a:bodyPr wrap="square">
            <a:spAutoFit/>
          </a:bodyPr>
          <a:lstStyle/>
          <a:p>
            <a:pPr marL="285750" lvl="0" indent="-285750">
              <a:buFont typeface="Arial"/>
              <a:buChar char="•"/>
            </a:pPr>
            <a:endParaRPr lang="en-US" sz="1400" dirty="0" smtClean="0">
              <a:solidFill>
                <a:srgbClr val="FFFFFF"/>
              </a:solidFill>
            </a:endParaRPr>
          </a:p>
          <a:p>
            <a:pPr marL="285750" lvl="0" indent="-285750">
              <a:buFont typeface="Arial"/>
              <a:buChar char="•"/>
            </a:pPr>
            <a:endParaRPr lang="en-US" sz="1400" dirty="0">
              <a:solidFill>
                <a:srgbClr val="FFFFFF"/>
              </a:solidFill>
            </a:endParaRPr>
          </a:p>
          <a:p>
            <a:pPr marL="285750" lvl="0" indent="-285750">
              <a:buFont typeface="Arial"/>
              <a:buChar char="•"/>
            </a:pPr>
            <a:r>
              <a:rPr lang="en-US" sz="1400" dirty="0" smtClean="0">
                <a:solidFill>
                  <a:srgbClr val="FFFFFF"/>
                </a:solidFill>
              </a:rPr>
              <a:t>What </a:t>
            </a:r>
            <a:r>
              <a:rPr lang="en-US" sz="1400" dirty="0">
                <a:solidFill>
                  <a:srgbClr val="FFFFFF"/>
                </a:solidFill>
              </a:rPr>
              <a:t>has happened</a:t>
            </a:r>
            <a:r>
              <a:rPr lang="en-US" sz="1400" dirty="0" smtClean="0">
                <a:solidFill>
                  <a:srgbClr val="FFFFFF"/>
                </a:solidFill>
              </a:rPr>
              <a:t>? </a:t>
            </a:r>
          </a:p>
          <a:p>
            <a:pPr marL="285750" lvl="0" indent="-285750">
              <a:buFont typeface="Arial"/>
              <a:buChar char="•"/>
            </a:pPr>
            <a:r>
              <a:rPr lang="en-US" sz="1400" dirty="0" smtClean="0">
                <a:solidFill>
                  <a:srgbClr val="FFFFFF"/>
                </a:solidFill>
              </a:rPr>
              <a:t>What </a:t>
            </a:r>
            <a:r>
              <a:rPr lang="en-US" sz="1400" dirty="0">
                <a:solidFill>
                  <a:srgbClr val="FFFFFF"/>
                </a:solidFill>
              </a:rPr>
              <a:t>do we know</a:t>
            </a:r>
            <a:r>
              <a:rPr lang="en-US" sz="1400" dirty="0" smtClean="0">
                <a:solidFill>
                  <a:srgbClr val="FFFFFF"/>
                </a:solidFill>
              </a:rPr>
              <a:t>? </a:t>
            </a:r>
          </a:p>
          <a:p>
            <a:pPr marL="285750" lvl="0" indent="-285750">
              <a:buFont typeface="Arial"/>
              <a:buChar char="•"/>
            </a:pPr>
            <a:r>
              <a:rPr lang="en-US" sz="1400" dirty="0" smtClean="0">
                <a:solidFill>
                  <a:srgbClr val="FFFFFF"/>
                </a:solidFill>
              </a:rPr>
              <a:t>What </a:t>
            </a:r>
            <a:r>
              <a:rPr lang="en-US" sz="1400" dirty="0">
                <a:solidFill>
                  <a:srgbClr val="FFFFFF"/>
                </a:solidFill>
              </a:rPr>
              <a:t>is the scope of the problem</a:t>
            </a:r>
            <a:r>
              <a:rPr lang="en-US" sz="1400" dirty="0" smtClean="0">
                <a:solidFill>
                  <a:srgbClr val="FFFFFF"/>
                </a:solidFill>
              </a:rPr>
              <a:t>? </a:t>
            </a:r>
          </a:p>
          <a:p>
            <a:pPr marL="285750" lvl="0" indent="-285750">
              <a:buFont typeface="Arial"/>
              <a:buChar char="•"/>
            </a:pPr>
            <a:r>
              <a:rPr lang="en-US" sz="1400" dirty="0" smtClean="0">
                <a:solidFill>
                  <a:srgbClr val="FFFFFF"/>
                </a:solidFill>
              </a:rPr>
              <a:t>What </a:t>
            </a:r>
            <a:r>
              <a:rPr lang="en-US" sz="1400" dirty="0">
                <a:solidFill>
                  <a:srgbClr val="FFFFFF"/>
                </a:solidFill>
              </a:rPr>
              <a:t>are the implications</a:t>
            </a:r>
            <a:r>
              <a:rPr lang="en-US" sz="1400" dirty="0" smtClean="0">
                <a:solidFill>
                  <a:srgbClr val="FFFFFF"/>
                </a:solidFill>
              </a:rPr>
              <a:t>? </a:t>
            </a:r>
          </a:p>
          <a:p>
            <a:pPr marL="285750" lvl="0" indent="-285750">
              <a:buFont typeface="Arial"/>
              <a:buChar char="•"/>
            </a:pPr>
            <a:r>
              <a:rPr lang="en-US" sz="1400" dirty="0" smtClean="0">
                <a:solidFill>
                  <a:srgbClr val="FFFFFF"/>
                </a:solidFill>
              </a:rPr>
              <a:t>Is </a:t>
            </a:r>
            <a:r>
              <a:rPr lang="en-US" sz="1400" dirty="0">
                <a:solidFill>
                  <a:srgbClr val="FFFFFF"/>
                </a:solidFill>
              </a:rPr>
              <a:t>there more to come</a:t>
            </a:r>
            <a:r>
              <a:rPr lang="en-US" sz="1400" dirty="0" smtClean="0">
                <a:solidFill>
                  <a:srgbClr val="FFFFFF"/>
                </a:solidFill>
              </a:rPr>
              <a:t>?</a:t>
            </a:r>
          </a:p>
          <a:p>
            <a:pPr marL="285750" lvl="0" indent="-285750">
              <a:buFont typeface="Arial"/>
              <a:buChar char="•"/>
            </a:pPr>
            <a:r>
              <a:rPr lang="en-US" sz="1400" dirty="0" smtClean="0">
                <a:solidFill>
                  <a:srgbClr val="FFFFFF"/>
                </a:solidFill>
              </a:rPr>
              <a:t>Is </a:t>
            </a:r>
            <a:r>
              <a:rPr lang="en-US" sz="1400" dirty="0">
                <a:solidFill>
                  <a:srgbClr val="FFFFFF"/>
                </a:solidFill>
              </a:rPr>
              <a:t>this a threat to reputation</a:t>
            </a:r>
            <a:r>
              <a:rPr lang="en-US" sz="1400" dirty="0" smtClean="0">
                <a:solidFill>
                  <a:srgbClr val="FFFFFF"/>
                </a:solidFill>
              </a:rPr>
              <a:t>?</a:t>
            </a:r>
            <a:endParaRPr lang="en-GB" sz="1400" dirty="0">
              <a:solidFill>
                <a:srgbClr val="FFFFFF"/>
              </a:solidFill>
            </a:endParaRPr>
          </a:p>
          <a:p>
            <a:pPr marL="285750" lvl="0" indent="-285750">
              <a:buFont typeface="Arial"/>
              <a:buChar char="•"/>
            </a:pPr>
            <a:r>
              <a:rPr lang="en-US" sz="1400" dirty="0" smtClean="0">
                <a:solidFill>
                  <a:srgbClr val="FFFFFF"/>
                </a:solidFill>
              </a:rPr>
              <a:t>What </a:t>
            </a:r>
            <a:r>
              <a:rPr lang="en-US" sz="1400" dirty="0">
                <a:solidFill>
                  <a:srgbClr val="FFFFFF"/>
                </a:solidFill>
              </a:rPr>
              <a:t>is the worse case</a:t>
            </a:r>
            <a:r>
              <a:rPr lang="en-US" sz="1400" dirty="0" smtClean="0">
                <a:solidFill>
                  <a:srgbClr val="FFFFFF"/>
                </a:solidFill>
              </a:rPr>
              <a:t>?</a:t>
            </a:r>
            <a:endParaRPr lang="en-GB" sz="1400" dirty="0">
              <a:solidFill>
                <a:srgbClr val="FFFFFF"/>
              </a:solidFill>
            </a:endParaRPr>
          </a:p>
        </p:txBody>
      </p:sp>
      <p:grpSp>
        <p:nvGrpSpPr>
          <p:cNvPr id="15" name="Group 14"/>
          <p:cNvGrpSpPr/>
          <p:nvPr/>
        </p:nvGrpSpPr>
        <p:grpSpPr>
          <a:xfrm>
            <a:off x="899592" y="635374"/>
            <a:ext cx="2865404"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8" name="Rectangle 17"/>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9" name="Rectangle 18"/>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11: Advice</a:t>
            </a:r>
            <a:endParaRPr lang="en-US" sz="2800" dirty="0">
              <a:ln w="12700">
                <a:solidFill>
                  <a:schemeClr val="bg1"/>
                </a:solidFill>
              </a:ln>
              <a:solidFill>
                <a:srgbClr val="FFFFFF"/>
              </a:solidFill>
              <a:latin typeface="Droid Sans"/>
              <a:cs typeface="Droid Sans"/>
            </a:endParaRPr>
          </a:p>
        </p:txBody>
      </p:sp>
      <p:sp>
        <p:nvSpPr>
          <p:cNvPr id="20" name="Rectangle 19"/>
          <p:cNvSpPr/>
          <p:nvPr/>
        </p:nvSpPr>
        <p:spPr>
          <a:xfrm>
            <a:off x="385192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21" name="Rectangle 20"/>
          <p:cNvSpPr/>
          <p:nvPr/>
        </p:nvSpPr>
        <p:spPr>
          <a:xfrm>
            <a:off x="3981024" y="627534"/>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Impact </a:t>
            </a:r>
          </a:p>
          <a:p>
            <a:pPr algn="ctr"/>
            <a:r>
              <a:rPr lang="en-US" sz="1400" dirty="0" smtClean="0">
                <a:ln w="12700">
                  <a:solidFill>
                    <a:schemeClr val="bg1"/>
                  </a:solidFill>
                </a:ln>
                <a:solidFill>
                  <a:srgbClr val="FFFFFF"/>
                </a:solidFill>
                <a:latin typeface="Droid Sans"/>
                <a:cs typeface="Droid Sans"/>
              </a:rPr>
              <a:t>Analysis</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243994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irv_logo_white_big_transpar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1059582"/>
            <a:ext cx="4320479" cy="2880320"/>
          </a:xfrm>
          <a:prstGeom prst="rect">
            <a:avLst/>
          </a:prstGeom>
        </p:spPr>
      </p:pic>
      <p:sp>
        <p:nvSpPr>
          <p:cNvPr id="2" name="Rectangle 1"/>
          <p:cNvSpPr/>
          <p:nvPr/>
        </p:nvSpPr>
        <p:spPr>
          <a:xfrm>
            <a:off x="2699792" y="2966293"/>
            <a:ext cx="3816424" cy="720710"/>
          </a:xfrm>
          <a:prstGeom prst="rect">
            <a:avLst/>
          </a:prstGeom>
        </p:spPr>
        <p:txBody>
          <a:bodyPr wrap="square">
            <a:spAutoFit/>
          </a:bodyPr>
          <a:lstStyle/>
          <a:p>
            <a:pPr algn="ctr">
              <a:lnSpc>
                <a:spcPct val="150000"/>
              </a:lnSpc>
            </a:pPr>
            <a:r>
              <a:rPr lang="en-US" sz="1400" dirty="0">
                <a:ln w="12700">
                  <a:solidFill>
                    <a:schemeClr val="bg1"/>
                  </a:solidFill>
                </a:ln>
                <a:solidFill>
                  <a:srgbClr val="FFFFFF"/>
                </a:solidFill>
                <a:latin typeface="Arial"/>
                <a:cs typeface="Arial"/>
              </a:rPr>
              <a:t>Because people are </a:t>
            </a:r>
            <a:r>
              <a:rPr lang="en-US" sz="1400" dirty="0" smtClean="0">
                <a:ln w="12700">
                  <a:solidFill>
                    <a:schemeClr val="bg1"/>
                  </a:solidFill>
                </a:ln>
                <a:solidFill>
                  <a:srgbClr val="FFFFFF"/>
                </a:solidFill>
                <a:latin typeface="Arial"/>
                <a:cs typeface="Arial"/>
              </a:rPr>
              <a:t>lazy</a:t>
            </a:r>
          </a:p>
          <a:p>
            <a:pPr algn="ctr">
              <a:lnSpc>
                <a:spcPct val="150000"/>
              </a:lnSpc>
            </a:pPr>
            <a:r>
              <a:rPr lang="en-US" sz="1400" dirty="0" smtClean="0">
                <a:ln w="12700">
                  <a:solidFill>
                    <a:schemeClr val="bg1"/>
                  </a:solidFill>
                </a:ln>
                <a:solidFill>
                  <a:srgbClr val="FFFFFF"/>
                </a:solidFill>
                <a:latin typeface="Arial"/>
                <a:cs typeface="Arial"/>
              </a:rPr>
              <a:t> </a:t>
            </a:r>
            <a:r>
              <a:rPr lang="en-US" sz="1400" dirty="0" smtClean="0">
                <a:ln w="12700">
                  <a:solidFill>
                    <a:schemeClr val="bg1"/>
                  </a:solidFill>
                </a:ln>
                <a:solidFill>
                  <a:srgbClr val="FFFFFF"/>
                </a:solidFill>
                <a:latin typeface="Arial"/>
                <a:cs typeface="Arial"/>
              </a:rPr>
              <a:t>getsirv.com</a:t>
            </a:r>
            <a:endParaRPr lang="en-US" sz="14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54186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1600438"/>
          </a:xfrm>
          <a:prstGeom prst="rect">
            <a:avLst/>
          </a:prstGeom>
          <a:noFill/>
          <a:ln>
            <a:noFill/>
          </a:ln>
        </p:spPr>
        <p:txBody>
          <a:bodyPr wrap="square">
            <a:spAutoFit/>
          </a:bodyPr>
          <a:lstStyle/>
          <a:p>
            <a:endParaRPr lang="en-GB" sz="1400" b="1" dirty="0" smtClean="0">
              <a:solidFill>
                <a:srgbClr val="FFFFFF"/>
              </a:solidFill>
            </a:endParaRPr>
          </a:p>
          <a:p>
            <a:pPr marL="285750" lvl="0" indent="-285750">
              <a:buFont typeface="Arial"/>
              <a:buChar char="•"/>
            </a:pPr>
            <a:endParaRPr lang="en-US" sz="1400" dirty="0" smtClean="0">
              <a:solidFill>
                <a:srgbClr val="FFFFFF"/>
              </a:solidFill>
            </a:endParaRPr>
          </a:p>
          <a:p>
            <a:pPr marL="285750" lvl="0" indent="-285750">
              <a:buFont typeface="Arial"/>
              <a:buChar char="•"/>
            </a:pPr>
            <a:r>
              <a:rPr lang="en-US" sz="1400" dirty="0" smtClean="0">
                <a:solidFill>
                  <a:srgbClr val="FFFFFF"/>
                </a:solidFill>
              </a:rPr>
              <a:t>What </a:t>
            </a:r>
            <a:r>
              <a:rPr lang="en-US" sz="1400" dirty="0">
                <a:solidFill>
                  <a:srgbClr val="FFFFFF"/>
                </a:solidFill>
              </a:rPr>
              <a:t>are the </a:t>
            </a:r>
            <a:r>
              <a:rPr lang="en-US" sz="1400" dirty="0" smtClean="0">
                <a:solidFill>
                  <a:srgbClr val="FFFFFF"/>
                </a:solidFill>
              </a:rPr>
              <a:t>organisation </a:t>
            </a:r>
            <a:r>
              <a:rPr lang="en-US" sz="1400" dirty="0">
                <a:solidFill>
                  <a:srgbClr val="FFFFFF"/>
                </a:solidFill>
              </a:rPr>
              <a:t>objectives?</a:t>
            </a:r>
            <a:endParaRPr lang="en-GB" sz="1400" dirty="0">
              <a:solidFill>
                <a:srgbClr val="FFFFFF"/>
              </a:solidFill>
            </a:endParaRPr>
          </a:p>
          <a:p>
            <a:pPr marL="285750" lvl="0" indent="-285750">
              <a:buFont typeface="Arial"/>
              <a:buChar char="•"/>
            </a:pPr>
            <a:r>
              <a:rPr lang="en-US" sz="1400" dirty="0">
                <a:solidFill>
                  <a:srgbClr val="FFFFFF"/>
                </a:solidFill>
              </a:rPr>
              <a:t>Define &amp; prioritise</a:t>
            </a:r>
            <a:endParaRPr lang="en-GB" sz="1400" dirty="0">
              <a:solidFill>
                <a:srgbClr val="FFFFFF"/>
              </a:solidFill>
            </a:endParaRPr>
          </a:p>
          <a:p>
            <a:pPr marL="285750" lvl="0" indent="-285750">
              <a:buFont typeface="Arial"/>
              <a:buChar char="•"/>
            </a:pPr>
            <a:r>
              <a:rPr lang="en-US" sz="1400" dirty="0">
                <a:solidFill>
                  <a:srgbClr val="FFFFFF"/>
                </a:solidFill>
              </a:rPr>
              <a:t>What are the timescales</a:t>
            </a:r>
            <a:endParaRPr lang="en-GB" sz="1400" dirty="0">
              <a:solidFill>
                <a:srgbClr val="FFFFFF"/>
              </a:solidFill>
            </a:endParaRPr>
          </a:p>
          <a:p>
            <a:pPr marL="285750" lvl="0" indent="-285750">
              <a:buFont typeface="Arial"/>
              <a:buChar char="•"/>
            </a:pPr>
            <a:r>
              <a:rPr lang="en-US" sz="1400" dirty="0">
                <a:solidFill>
                  <a:srgbClr val="FFFFFF"/>
                </a:solidFill>
              </a:rPr>
              <a:t>How long will the crisis run?</a:t>
            </a:r>
            <a:endParaRPr lang="en-GB" sz="1400" dirty="0">
              <a:solidFill>
                <a:srgbClr val="FFFFFF"/>
              </a:solidFill>
            </a:endParaRPr>
          </a:p>
          <a:p>
            <a:endParaRPr lang="en-GB" sz="1400" b="1" dirty="0" smtClean="0">
              <a:solidFill>
                <a:srgbClr val="FFFFFF"/>
              </a:solidFill>
            </a:endParaRPr>
          </a:p>
        </p:txBody>
      </p:sp>
      <p:grpSp>
        <p:nvGrpSpPr>
          <p:cNvPr id="8" name="Group 7"/>
          <p:cNvGrpSpPr/>
          <p:nvPr/>
        </p:nvGrpSpPr>
        <p:grpSpPr>
          <a:xfrm>
            <a:off x="899592" y="635374"/>
            <a:ext cx="286540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5" name="Rectangle 14"/>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11: Advice</a:t>
            </a:r>
            <a:endParaRPr lang="en-US" sz="2800" dirty="0">
              <a:ln w="12700">
                <a:solidFill>
                  <a:schemeClr val="bg1"/>
                </a:solidFill>
              </a:ln>
              <a:solidFill>
                <a:srgbClr val="FFFFFF"/>
              </a:solidFill>
              <a:latin typeface="Droid Sans"/>
              <a:cs typeface="Droid Sans"/>
            </a:endParaRPr>
          </a:p>
        </p:txBody>
      </p:sp>
      <p:sp>
        <p:nvSpPr>
          <p:cNvPr id="16" name="Rectangle 15"/>
          <p:cNvSpPr/>
          <p:nvPr/>
        </p:nvSpPr>
        <p:spPr>
          <a:xfrm>
            <a:off x="385192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3909016" y="627534"/>
            <a:ext cx="1311056" cy="523220"/>
          </a:xfrm>
          <a:prstGeom prst="rect">
            <a:avLst/>
          </a:prstGeom>
        </p:spPr>
        <p:txBody>
          <a:bodyPr wrap="square">
            <a:spAutoFit/>
          </a:bodyPr>
          <a:lstStyle/>
          <a:p>
            <a:pPr algn="ctr"/>
            <a:r>
              <a:rPr lang="en-US" sz="1400" dirty="0">
                <a:ln w="12700">
                  <a:solidFill>
                    <a:schemeClr val="bg1"/>
                  </a:solidFill>
                </a:ln>
                <a:solidFill>
                  <a:srgbClr val="FFFFFF"/>
                </a:solidFill>
                <a:latin typeface="Droid Sans"/>
                <a:cs typeface="Droid Sans"/>
              </a:rPr>
              <a:t>O</a:t>
            </a:r>
            <a:r>
              <a:rPr lang="en-US" sz="1400" dirty="0" smtClean="0">
                <a:ln w="12700">
                  <a:solidFill>
                    <a:schemeClr val="bg1"/>
                  </a:solidFill>
                </a:ln>
                <a:solidFill>
                  <a:srgbClr val="FFFFFF"/>
                </a:solidFill>
                <a:latin typeface="Droid Sans"/>
                <a:cs typeface="Droid Sans"/>
              </a:rPr>
              <a:t>rganisation</a:t>
            </a:r>
          </a:p>
          <a:p>
            <a:pPr algn="ctr"/>
            <a:r>
              <a:rPr lang="en-US" sz="1400" dirty="0" smtClean="0">
                <a:ln w="12700">
                  <a:solidFill>
                    <a:schemeClr val="bg1"/>
                  </a:solidFill>
                </a:ln>
                <a:solidFill>
                  <a:srgbClr val="FFFFFF"/>
                </a:solidFill>
                <a:latin typeface="Droid Sans"/>
                <a:cs typeface="Droid Sans"/>
              </a:rPr>
              <a:t>Objectives</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4118304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1815882"/>
          </a:xfrm>
          <a:prstGeom prst="rect">
            <a:avLst/>
          </a:prstGeom>
          <a:noFill/>
          <a:ln>
            <a:noFill/>
          </a:ln>
        </p:spPr>
        <p:txBody>
          <a:bodyPr wrap="square">
            <a:spAutoFit/>
          </a:bodyPr>
          <a:lstStyle/>
          <a:p>
            <a:pPr marL="285750" lvl="0" indent="-285750">
              <a:buFont typeface="Arial"/>
              <a:buChar char="•"/>
            </a:pPr>
            <a:endParaRPr lang="en-US" sz="1400" dirty="0" smtClean="0">
              <a:solidFill>
                <a:srgbClr val="FFFFFF"/>
              </a:solidFill>
            </a:endParaRPr>
          </a:p>
          <a:p>
            <a:pPr marL="285750" lvl="0" indent="-285750">
              <a:buFont typeface="Arial"/>
              <a:buChar char="•"/>
            </a:pPr>
            <a:endParaRPr lang="en-US" sz="1400" dirty="0">
              <a:solidFill>
                <a:srgbClr val="FFFFFF"/>
              </a:solidFill>
            </a:endParaRPr>
          </a:p>
          <a:p>
            <a:pPr marL="285750" lvl="0" indent="-285750">
              <a:buFont typeface="Arial"/>
              <a:buChar char="•"/>
            </a:pPr>
            <a:r>
              <a:rPr lang="en-US" sz="1400" dirty="0" smtClean="0">
                <a:solidFill>
                  <a:srgbClr val="FFFFFF"/>
                </a:solidFill>
              </a:rPr>
              <a:t>Who </a:t>
            </a:r>
            <a:r>
              <a:rPr lang="en-US" sz="1400" dirty="0">
                <a:solidFill>
                  <a:srgbClr val="FFFFFF"/>
                </a:solidFill>
              </a:rPr>
              <a:t>should we tell?</a:t>
            </a:r>
            <a:endParaRPr lang="en-GB" sz="1400" dirty="0">
              <a:solidFill>
                <a:srgbClr val="FFFFFF"/>
              </a:solidFill>
            </a:endParaRPr>
          </a:p>
          <a:p>
            <a:pPr marL="285750" lvl="0" indent="-285750">
              <a:buFont typeface="Arial"/>
              <a:buChar char="•"/>
            </a:pPr>
            <a:r>
              <a:rPr lang="en-US" sz="1400" dirty="0">
                <a:solidFill>
                  <a:srgbClr val="FFFFFF"/>
                </a:solidFill>
              </a:rPr>
              <a:t>Define and prioritise</a:t>
            </a:r>
            <a:endParaRPr lang="en-GB" sz="1400" dirty="0">
              <a:solidFill>
                <a:srgbClr val="FFFFFF"/>
              </a:solidFill>
            </a:endParaRPr>
          </a:p>
          <a:p>
            <a:pPr marL="285750" lvl="0" indent="-285750">
              <a:buFont typeface="Arial"/>
              <a:buChar char="•"/>
            </a:pPr>
            <a:r>
              <a:rPr lang="en-US" sz="1400" dirty="0">
                <a:solidFill>
                  <a:srgbClr val="FFFFFF"/>
                </a:solidFill>
              </a:rPr>
              <a:t>What is the 'core message'?</a:t>
            </a:r>
            <a:endParaRPr lang="en-GB" sz="1400" dirty="0">
              <a:solidFill>
                <a:srgbClr val="FFFFFF"/>
              </a:solidFill>
            </a:endParaRPr>
          </a:p>
          <a:p>
            <a:pPr marL="285750" lvl="0" indent="-285750">
              <a:buFont typeface="Arial"/>
              <a:buChar char="•"/>
            </a:pPr>
            <a:r>
              <a:rPr lang="en-US" sz="1400" dirty="0">
                <a:solidFill>
                  <a:srgbClr val="FFFFFF"/>
                </a:solidFill>
              </a:rPr>
              <a:t>Determination of any external bodies to be notified</a:t>
            </a:r>
            <a:endParaRPr lang="en-GB" sz="1400" dirty="0">
              <a:solidFill>
                <a:srgbClr val="FFFFFF"/>
              </a:solidFill>
            </a:endParaRPr>
          </a:p>
          <a:p>
            <a:pPr marL="285750" lvl="0" indent="-285750">
              <a:buFont typeface="Arial"/>
              <a:buChar char="•"/>
            </a:pPr>
            <a:r>
              <a:rPr lang="en-US" sz="1400" dirty="0">
                <a:solidFill>
                  <a:srgbClr val="FFFFFF"/>
                </a:solidFill>
              </a:rPr>
              <a:t>Determination of any internal communications that need to take place (Business Unit MDs, Owners, employees etc.)</a:t>
            </a:r>
            <a:endParaRPr lang="en-GB" sz="1400" dirty="0">
              <a:solidFill>
                <a:srgbClr val="FFFFFF"/>
              </a:solidFill>
            </a:endParaRPr>
          </a:p>
        </p:txBody>
      </p:sp>
      <p:grpSp>
        <p:nvGrpSpPr>
          <p:cNvPr id="8" name="Group 7"/>
          <p:cNvGrpSpPr/>
          <p:nvPr/>
        </p:nvGrpSpPr>
        <p:grpSpPr>
          <a:xfrm>
            <a:off x="899592" y="635374"/>
            <a:ext cx="286540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5" name="Rectangle 14"/>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13: Advice</a:t>
            </a:r>
            <a:endParaRPr lang="en-US" sz="2800" dirty="0">
              <a:ln w="12700">
                <a:solidFill>
                  <a:schemeClr val="bg1"/>
                </a:solidFill>
              </a:ln>
              <a:solidFill>
                <a:srgbClr val="FFFFFF"/>
              </a:solidFill>
              <a:latin typeface="Droid Sans"/>
              <a:cs typeface="Droid Sans"/>
            </a:endParaRPr>
          </a:p>
        </p:txBody>
      </p:sp>
      <p:sp>
        <p:nvSpPr>
          <p:cNvPr id="16" name="Rectangle 15"/>
          <p:cNvSpPr/>
          <p:nvPr/>
        </p:nvSpPr>
        <p:spPr>
          <a:xfrm>
            <a:off x="3851924" y="631004"/>
            <a:ext cx="1584172"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3909016" y="751805"/>
            <a:ext cx="1455072"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Communication</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415848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523220"/>
          </a:xfrm>
          <a:prstGeom prst="rect">
            <a:avLst/>
          </a:prstGeom>
          <a:noFill/>
          <a:ln>
            <a:noFill/>
          </a:ln>
        </p:spPr>
        <p:txBody>
          <a:bodyPr wrap="square">
            <a:spAutoFit/>
          </a:bodyPr>
          <a:lstStyle/>
          <a:p>
            <a:endParaRPr lang="en-GB" sz="1400" b="1" dirty="0" smtClean="0">
              <a:solidFill>
                <a:srgbClr val="FFFFFF"/>
              </a:solidFill>
            </a:endParaRPr>
          </a:p>
          <a:p>
            <a:r>
              <a:rPr lang="en-GB" sz="1400" dirty="0" smtClean="0">
                <a:solidFill>
                  <a:srgbClr val="FFFFFF"/>
                </a:solidFill>
              </a:rPr>
              <a:t>What </a:t>
            </a:r>
            <a:r>
              <a:rPr lang="en-GB" sz="1400" dirty="0">
                <a:solidFill>
                  <a:srgbClr val="FFFFFF"/>
                </a:solidFill>
              </a:rPr>
              <a:t>legal action is </a:t>
            </a:r>
            <a:r>
              <a:rPr lang="en-GB" sz="1400" dirty="0" smtClean="0">
                <a:solidFill>
                  <a:srgbClr val="FFFFFF"/>
                </a:solidFill>
              </a:rPr>
              <a:t>required?</a:t>
            </a:r>
            <a:endParaRPr lang="en-GB" sz="1400" dirty="0">
              <a:solidFill>
                <a:srgbClr val="FFFFFF"/>
              </a:solidFill>
            </a:endParaRPr>
          </a:p>
        </p:txBody>
      </p:sp>
      <p:grpSp>
        <p:nvGrpSpPr>
          <p:cNvPr id="8" name="Group 7"/>
          <p:cNvGrpSpPr/>
          <p:nvPr/>
        </p:nvGrpSpPr>
        <p:grpSpPr>
          <a:xfrm>
            <a:off x="899592" y="635374"/>
            <a:ext cx="286540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5" name="Rectangle 14"/>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14: Advice</a:t>
            </a:r>
            <a:endParaRPr lang="en-US" sz="2800" dirty="0">
              <a:ln w="12700">
                <a:solidFill>
                  <a:schemeClr val="bg1"/>
                </a:solidFill>
              </a:ln>
              <a:solidFill>
                <a:srgbClr val="FFFFFF"/>
              </a:solidFill>
              <a:latin typeface="Droid Sans"/>
              <a:cs typeface="Droid Sans"/>
            </a:endParaRPr>
          </a:p>
        </p:txBody>
      </p:sp>
      <p:sp>
        <p:nvSpPr>
          <p:cNvPr id="18" name="Rectangle 17"/>
          <p:cNvSpPr/>
          <p:nvPr/>
        </p:nvSpPr>
        <p:spPr>
          <a:xfrm>
            <a:off x="385192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9" name="Rectangle 18"/>
          <p:cNvSpPr/>
          <p:nvPr/>
        </p:nvSpPr>
        <p:spPr>
          <a:xfrm>
            <a:off x="3981024" y="751805"/>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Legal</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372663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523220"/>
          </a:xfrm>
          <a:prstGeom prst="rect">
            <a:avLst/>
          </a:prstGeom>
          <a:noFill/>
          <a:ln>
            <a:noFill/>
          </a:ln>
        </p:spPr>
        <p:txBody>
          <a:bodyPr wrap="square">
            <a:spAutoFit/>
          </a:bodyPr>
          <a:lstStyle/>
          <a:p>
            <a:endParaRPr lang="en-GB" sz="1400" dirty="0" smtClean="0">
              <a:solidFill>
                <a:srgbClr val="FFFFFF"/>
              </a:solidFill>
            </a:endParaRPr>
          </a:p>
          <a:p>
            <a:r>
              <a:rPr lang="en-GB" sz="1400" dirty="0" smtClean="0">
                <a:solidFill>
                  <a:srgbClr val="FFFFFF"/>
                </a:solidFill>
              </a:rPr>
              <a:t>Is </a:t>
            </a:r>
            <a:r>
              <a:rPr lang="en-GB" sz="1400" dirty="0">
                <a:solidFill>
                  <a:srgbClr val="FFFFFF"/>
                </a:solidFill>
              </a:rPr>
              <a:t>insurance cover </a:t>
            </a:r>
            <a:r>
              <a:rPr lang="en-GB" sz="1400" dirty="0" smtClean="0">
                <a:solidFill>
                  <a:srgbClr val="FFFFFF"/>
                </a:solidFill>
              </a:rPr>
              <a:t>available</a:t>
            </a:r>
            <a:r>
              <a:rPr lang="en-GB" sz="1400" dirty="0">
                <a:solidFill>
                  <a:srgbClr val="FFFFFF"/>
                </a:solidFill>
              </a:rPr>
              <a:t>, and if so, how best to use the support it may </a:t>
            </a:r>
            <a:r>
              <a:rPr lang="en-GB" sz="1400" dirty="0" smtClean="0">
                <a:solidFill>
                  <a:srgbClr val="FFFFFF"/>
                </a:solidFill>
              </a:rPr>
              <a:t>provide?</a:t>
            </a:r>
            <a:endParaRPr lang="en-GB" sz="1400" dirty="0">
              <a:solidFill>
                <a:srgbClr val="FFFFFF"/>
              </a:solidFill>
            </a:endParaRPr>
          </a:p>
        </p:txBody>
      </p:sp>
      <p:grpSp>
        <p:nvGrpSpPr>
          <p:cNvPr id="8" name="Group 7"/>
          <p:cNvGrpSpPr/>
          <p:nvPr/>
        </p:nvGrpSpPr>
        <p:grpSpPr>
          <a:xfrm>
            <a:off x="899592" y="635374"/>
            <a:ext cx="286540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5" name="Rectangle 14"/>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15: Advice</a:t>
            </a:r>
            <a:endParaRPr lang="en-US" sz="2800" dirty="0">
              <a:ln w="12700">
                <a:solidFill>
                  <a:schemeClr val="bg1"/>
                </a:solidFill>
              </a:ln>
              <a:solidFill>
                <a:srgbClr val="FFFFFF"/>
              </a:solidFill>
              <a:latin typeface="Droid Sans"/>
              <a:cs typeface="Droid Sans"/>
            </a:endParaRPr>
          </a:p>
        </p:txBody>
      </p:sp>
      <p:sp>
        <p:nvSpPr>
          <p:cNvPr id="16" name="Rectangle 15"/>
          <p:cNvSpPr/>
          <p:nvPr/>
        </p:nvSpPr>
        <p:spPr>
          <a:xfrm>
            <a:off x="385192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3981024" y="751805"/>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Insurance</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013138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1384995"/>
          </a:xfrm>
          <a:prstGeom prst="rect">
            <a:avLst/>
          </a:prstGeom>
          <a:noFill/>
          <a:ln>
            <a:noFill/>
          </a:ln>
        </p:spPr>
        <p:txBody>
          <a:bodyPr wrap="square">
            <a:spAutoFit/>
          </a:bodyPr>
          <a:lstStyle/>
          <a:p>
            <a:pPr marL="285750" indent="-285750">
              <a:buFont typeface="Arial"/>
              <a:buChar char="•"/>
            </a:pPr>
            <a:endParaRPr lang="en-GB" sz="1400" dirty="0" smtClean="0">
              <a:solidFill>
                <a:srgbClr val="FFFFFF"/>
              </a:solidFill>
            </a:endParaRPr>
          </a:p>
          <a:p>
            <a:r>
              <a:rPr lang="en-GB" sz="1400" dirty="0" smtClean="0">
                <a:solidFill>
                  <a:srgbClr val="FFFFFF"/>
                </a:solidFill>
              </a:rPr>
              <a:t>Media </a:t>
            </a:r>
            <a:r>
              <a:rPr lang="en-GB" sz="1400" dirty="0">
                <a:solidFill>
                  <a:srgbClr val="FFFFFF"/>
                </a:solidFill>
              </a:rPr>
              <a:t>strategy to be implemented:</a:t>
            </a:r>
          </a:p>
          <a:p>
            <a:pPr marL="285750" lvl="0" indent="-285750">
              <a:buFont typeface="Arial"/>
              <a:buChar char="•"/>
            </a:pPr>
            <a:r>
              <a:rPr lang="en-GB" sz="1400" dirty="0">
                <a:solidFill>
                  <a:srgbClr val="FFFFFF"/>
                </a:solidFill>
              </a:rPr>
              <a:t>What is the story? What is the deadline?</a:t>
            </a:r>
          </a:p>
          <a:p>
            <a:pPr marL="285750" lvl="0" indent="-285750">
              <a:buFont typeface="Arial"/>
              <a:buChar char="•"/>
            </a:pPr>
            <a:r>
              <a:rPr lang="en-GB" sz="1400" dirty="0">
                <a:solidFill>
                  <a:srgbClr val="FFFFFF"/>
                </a:solidFill>
              </a:rPr>
              <a:t>Identification of major information gaps.</a:t>
            </a:r>
          </a:p>
          <a:p>
            <a:pPr marL="285750" lvl="0" indent="-285750">
              <a:buFont typeface="Arial"/>
              <a:buChar char="•"/>
            </a:pPr>
            <a:r>
              <a:rPr lang="en-GB" sz="1400" dirty="0">
                <a:solidFill>
                  <a:srgbClr val="FFFFFF"/>
                </a:solidFill>
              </a:rPr>
              <a:t>Development of an investigative strategy.</a:t>
            </a:r>
          </a:p>
          <a:p>
            <a:endParaRPr lang="en-GB" sz="1400" dirty="0">
              <a:solidFill>
                <a:srgbClr val="FFFFFF"/>
              </a:solidFill>
            </a:endParaRPr>
          </a:p>
        </p:txBody>
      </p:sp>
      <p:grpSp>
        <p:nvGrpSpPr>
          <p:cNvPr id="8" name="Group 7"/>
          <p:cNvGrpSpPr/>
          <p:nvPr/>
        </p:nvGrpSpPr>
        <p:grpSpPr>
          <a:xfrm>
            <a:off x="899592" y="635374"/>
            <a:ext cx="286540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5" name="Rectangle 14"/>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16: Advice</a:t>
            </a:r>
            <a:endParaRPr lang="en-US" sz="2800" dirty="0">
              <a:ln w="12700">
                <a:solidFill>
                  <a:schemeClr val="bg1"/>
                </a:solidFill>
              </a:ln>
              <a:solidFill>
                <a:srgbClr val="FFFFFF"/>
              </a:solidFill>
              <a:latin typeface="Droid Sans"/>
              <a:cs typeface="Droid Sans"/>
            </a:endParaRPr>
          </a:p>
        </p:txBody>
      </p:sp>
      <p:sp>
        <p:nvSpPr>
          <p:cNvPr id="16" name="Rectangle 15"/>
          <p:cNvSpPr/>
          <p:nvPr/>
        </p:nvSpPr>
        <p:spPr>
          <a:xfrm>
            <a:off x="385192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398102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Media</a:t>
            </a:r>
          </a:p>
          <a:p>
            <a:pPr algn="ctr"/>
            <a:r>
              <a:rPr lang="en-US" sz="1400" dirty="0" smtClean="0">
                <a:ln w="12700">
                  <a:solidFill>
                    <a:schemeClr val="bg1"/>
                  </a:solidFill>
                </a:ln>
                <a:solidFill>
                  <a:srgbClr val="FFFFFF"/>
                </a:solidFill>
                <a:latin typeface="Droid Sans"/>
                <a:cs typeface="Droid Sans"/>
              </a:rPr>
              <a:t>Information</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080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1815882"/>
          </a:xfrm>
          <a:prstGeom prst="rect">
            <a:avLst/>
          </a:prstGeom>
          <a:noFill/>
          <a:ln>
            <a:noFill/>
          </a:ln>
        </p:spPr>
        <p:txBody>
          <a:bodyPr wrap="square">
            <a:spAutoFit/>
          </a:bodyPr>
          <a:lstStyle/>
          <a:p>
            <a:endParaRPr lang="en-GB" sz="1400" b="1" dirty="0" smtClean="0">
              <a:solidFill>
                <a:srgbClr val="FFFFFF"/>
              </a:solidFill>
            </a:endParaRPr>
          </a:p>
          <a:p>
            <a:pPr marL="285750" lvl="0" indent="-285750">
              <a:buFont typeface="Arial"/>
              <a:buChar char="•"/>
            </a:pPr>
            <a:endParaRPr lang="en-GB" sz="1400" dirty="0" smtClean="0">
              <a:solidFill>
                <a:srgbClr val="FFFFFF"/>
              </a:solidFill>
            </a:endParaRPr>
          </a:p>
          <a:p>
            <a:pPr marL="285750" lvl="0" indent="-285750">
              <a:buFont typeface="Arial"/>
              <a:buChar char="•"/>
            </a:pPr>
            <a:r>
              <a:rPr lang="en-GB" sz="1400" dirty="0" smtClean="0">
                <a:solidFill>
                  <a:srgbClr val="FFFFFF"/>
                </a:solidFill>
              </a:rPr>
              <a:t>Actions </a:t>
            </a:r>
            <a:r>
              <a:rPr lang="en-GB" sz="1400" dirty="0">
                <a:solidFill>
                  <a:srgbClr val="FFFFFF"/>
                </a:solidFill>
              </a:rPr>
              <a:t>required when?</a:t>
            </a:r>
          </a:p>
          <a:p>
            <a:pPr marL="285750" lvl="0" indent="-285750">
              <a:buFont typeface="Arial"/>
              <a:buChar char="•"/>
            </a:pPr>
            <a:r>
              <a:rPr lang="en-GB" sz="1400" dirty="0">
                <a:solidFill>
                  <a:srgbClr val="FFFFFF"/>
                </a:solidFill>
              </a:rPr>
              <a:t>Specialist advisors required?</a:t>
            </a:r>
          </a:p>
          <a:p>
            <a:pPr marL="285750" lvl="0" indent="-285750">
              <a:buFont typeface="Arial"/>
              <a:buChar char="•"/>
            </a:pPr>
            <a:r>
              <a:rPr lang="en-GB" sz="1400" dirty="0">
                <a:solidFill>
                  <a:srgbClr val="FFFFFF"/>
                </a:solidFill>
              </a:rPr>
              <a:t>Who to put on standby?</a:t>
            </a:r>
          </a:p>
          <a:p>
            <a:pPr marL="285750" lvl="0" indent="-285750">
              <a:buFont typeface="Arial"/>
              <a:buChar char="•"/>
            </a:pPr>
            <a:r>
              <a:rPr lang="en-GB" sz="1400" dirty="0">
                <a:solidFill>
                  <a:srgbClr val="FFFFFF"/>
                </a:solidFill>
              </a:rPr>
              <a:t>What assistance could we provide </a:t>
            </a:r>
            <a:r>
              <a:rPr lang="en-GB" sz="1400" dirty="0" smtClean="0">
                <a:solidFill>
                  <a:srgbClr val="FFFFFF"/>
                </a:solidFill>
              </a:rPr>
              <a:t>immediately to </a:t>
            </a:r>
            <a:r>
              <a:rPr lang="en-GB" sz="1400" dirty="0">
                <a:solidFill>
                  <a:srgbClr val="FFFFFF"/>
                </a:solidFill>
              </a:rPr>
              <a:t>the site/people affected by the crisis?</a:t>
            </a:r>
          </a:p>
          <a:p>
            <a:pPr marL="285750" lvl="0" indent="-285750">
              <a:buFont typeface="Arial"/>
              <a:buChar char="•"/>
            </a:pPr>
            <a:r>
              <a:rPr lang="en-GB" sz="1400" dirty="0">
                <a:solidFill>
                  <a:srgbClr val="FFFFFF"/>
                </a:solidFill>
              </a:rPr>
              <a:t>Resources for the team - staff, meeting schedule.</a:t>
            </a:r>
          </a:p>
          <a:p>
            <a:pPr marL="285750" indent="-285750">
              <a:buFont typeface="Arial"/>
              <a:buChar char="•"/>
            </a:pPr>
            <a:endParaRPr lang="en-GB" sz="1400" dirty="0">
              <a:solidFill>
                <a:srgbClr val="FFFFFF"/>
              </a:solidFill>
            </a:endParaRPr>
          </a:p>
        </p:txBody>
      </p:sp>
      <p:grpSp>
        <p:nvGrpSpPr>
          <p:cNvPr id="18" name="Group 17"/>
          <p:cNvGrpSpPr/>
          <p:nvPr/>
        </p:nvGrpSpPr>
        <p:grpSpPr>
          <a:xfrm>
            <a:off x="899592" y="635374"/>
            <a:ext cx="2865404" cy="911261"/>
            <a:chOff x="903599" y="635374"/>
            <a:chExt cx="1490806" cy="911261"/>
          </a:xfrm>
        </p:grpSpPr>
        <p:sp>
          <p:nvSpPr>
            <p:cNvPr id="19" name="Right Triangle 1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20" name="Rectangle 1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21" name="Rectangle 20"/>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17: Advice</a:t>
            </a:r>
            <a:endParaRPr lang="en-US" sz="2800" dirty="0">
              <a:ln w="12700">
                <a:solidFill>
                  <a:schemeClr val="bg1"/>
                </a:solidFill>
              </a:ln>
              <a:solidFill>
                <a:srgbClr val="FFFFFF"/>
              </a:solidFill>
              <a:latin typeface="Droid Sans"/>
              <a:cs typeface="Droid Sans"/>
            </a:endParaRPr>
          </a:p>
        </p:txBody>
      </p:sp>
      <p:sp>
        <p:nvSpPr>
          <p:cNvPr id="22" name="Rectangle 21"/>
          <p:cNvSpPr/>
          <p:nvPr/>
        </p:nvSpPr>
        <p:spPr>
          <a:xfrm>
            <a:off x="3851924" y="631004"/>
            <a:ext cx="1584172"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23" name="Rectangle 22"/>
          <p:cNvSpPr/>
          <p:nvPr/>
        </p:nvSpPr>
        <p:spPr>
          <a:xfrm>
            <a:off x="3981024" y="627534"/>
            <a:ext cx="1311056"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Project Management</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22294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3539431"/>
          </a:xfrm>
          <a:prstGeom prst="rect">
            <a:avLst/>
          </a:prstGeom>
          <a:noFill/>
          <a:ln>
            <a:noFill/>
          </a:ln>
        </p:spPr>
        <p:txBody>
          <a:bodyPr wrap="square">
            <a:spAutoFit/>
          </a:bodyPr>
          <a:lstStyle/>
          <a:p>
            <a:endParaRPr lang="en-GB" sz="1400" dirty="0" smtClean="0">
              <a:solidFill>
                <a:srgbClr val="FFFFFF"/>
              </a:solidFill>
            </a:endParaRPr>
          </a:p>
          <a:p>
            <a:r>
              <a:rPr lang="en-GB" sz="1400" dirty="0" smtClean="0">
                <a:solidFill>
                  <a:srgbClr val="FFFFFF"/>
                </a:solidFill>
              </a:rPr>
              <a:t>Initial Review </a:t>
            </a:r>
            <a:r>
              <a:rPr lang="en-GB" sz="1400" dirty="0">
                <a:solidFill>
                  <a:srgbClr val="FFFFFF"/>
                </a:solidFill>
              </a:rPr>
              <a:t>Agenda No. 1 Review </a:t>
            </a:r>
            <a:r>
              <a:rPr lang="en-GB" sz="1400" dirty="0" smtClean="0">
                <a:solidFill>
                  <a:srgbClr val="FFFFFF"/>
                </a:solidFill>
              </a:rPr>
              <a:t>Checklist</a:t>
            </a:r>
            <a:endParaRPr lang="en-GB" sz="1400" dirty="0">
              <a:solidFill>
                <a:srgbClr val="FFFFFF"/>
              </a:solidFill>
            </a:endParaRPr>
          </a:p>
          <a:p>
            <a:endParaRPr lang="en-GB" sz="1400" dirty="0">
              <a:solidFill>
                <a:srgbClr val="FFFFFF"/>
              </a:solidFill>
            </a:endParaRPr>
          </a:p>
          <a:p>
            <a:r>
              <a:rPr lang="en-GB" sz="1400" dirty="0" smtClean="0">
                <a:solidFill>
                  <a:srgbClr val="FFFFFF"/>
                </a:solidFill>
              </a:rPr>
              <a:t>Ensure </a:t>
            </a:r>
            <a:r>
              <a:rPr lang="en-GB" sz="1400" dirty="0">
                <a:solidFill>
                  <a:srgbClr val="FFFFFF"/>
                </a:solidFill>
              </a:rPr>
              <a:t>you have considered all the </a:t>
            </a:r>
            <a:r>
              <a:rPr lang="en-GB" sz="1400" dirty="0" smtClean="0">
                <a:solidFill>
                  <a:srgbClr val="FFFFFF"/>
                </a:solidFill>
              </a:rPr>
              <a:t>following?:</a:t>
            </a:r>
            <a:endParaRPr lang="en-GB" sz="1400" dirty="0">
              <a:solidFill>
                <a:srgbClr val="FFFFFF"/>
              </a:solidFill>
            </a:endParaRPr>
          </a:p>
          <a:p>
            <a:pPr marL="285750" lvl="0" indent="-285750">
              <a:buFont typeface="Arial"/>
              <a:buChar char="•"/>
            </a:pPr>
            <a:r>
              <a:rPr lang="en-GB" sz="1400" dirty="0">
                <a:solidFill>
                  <a:srgbClr val="FFFFFF"/>
                </a:solidFill>
              </a:rPr>
              <a:t>Command centre established</a:t>
            </a:r>
          </a:p>
          <a:p>
            <a:pPr marL="285750" lvl="0" indent="-285750">
              <a:buFont typeface="Arial"/>
              <a:buChar char="•"/>
            </a:pPr>
            <a:r>
              <a:rPr lang="en-GB" sz="1400" dirty="0">
                <a:solidFill>
                  <a:srgbClr val="FFFFFF"/>
                </a:solidFill>
              </a:rPr>
              <a:t>IT support on site</a:t>
            </a:r>
          </a:p>
          <a:p>
            <a:pPr marL="285750" lvl="0" indent="-285750">
              <a:buFont typeface="Arial"/>
              <a:buChar char="•"/>
            </a:pPr>
            <a:r>
              <a:rPr lang="en-GB" sz="1400" dirty="0">
                <a:solidFill>
                  <a:srgbClr val="FFFFFF"/>
                </a:solidFill>
              </a:rPr>
              <a:t>Business area staff at recovery site(s)</a:t>
            </a:r>
          </a:p>
          <a:p>
            <a:pPr marL="285750" lvl="0" indent="-285750">
              <a:buFont typeface="Arial"/>
              <a:buChar char="•"/>
            </a:pPr>
            <a:r>
              <a:rPr lang="en-GB" sz="1400" dirty="0">
                <a:solidFill>
                  <a:srgbClr val="FFFFFF"/>
                </a:solidFill>
              </a:rPr>
              <a:t>Business area staff at other agreed site(s)</a:t>
            </a:r>
          </a:p>
          <a:p>
            <a:pPr marL="285750" lvl="0" indent="-285750">
              <a:buFont typeface="Arial"/>
              <a:buChar char="•"/>
            </a:pPr>
            <a:r>
              <a:rPr lang="en-GB" sz="1400" dirty="0">
                <a:solidFill>
                  <a:srgbClr val="FFFFFF"/>
                </a:solidFill>
              </a:rPr>
              <a:t>Key IT systems etc. up and running</a:t>
            </a:r>
          </a:p>
          <a:p>
            <a:pPr marL="285750" lvl="0" indent="-285750">
              <a:buFont typeface="Arial"/>
              <a:buChar char="•"/>
            </a:pPr>
            <a:r>
              <a:rPr lang="en-GB" sz="1400" dirty="0">
                <a:solidFill>
                  <a:srgbClr val="FFFFFF"/>
                </a:solidFill>
              </a:rPr>
              <a:t>Insurance contacted</a:t>
            </a:r>
          </a:p>
          <a:p>
            <a:pPr marL="285750" lvl="0" indent="-285750">
              <a:buFont typeface="Arial"/>
              <a:buChar char="•"/>
            </a:pPr>
            <a:r>
              <a:rPr lang="en-GB" sz="1400" dirty="0">
                <a:solidFill>
                  <a:srgbClr val="FFFFFF"/>
                </a:solidFill>
              </a:rPr>
              <a:t>Communications to all </a:t>
            </a:r>
            <a:r>
              <a:rPr lang="en-GB" sz="1400" dirty="0" smtClean="0">
                <a:solidFill>
                  <a:srgbClr val="FFFFFF"/>
                </a:solidFill>
              </a:rPr>
              <a:t>staff</a:t>
            </a:r>
          </a:p>
          <a:p>
            <a:pPr marL="285750" lvl="0" indent="-285750">
              <a:buFont typeface="Arial"/>
              <a:buChar char="•"/>
            </a:pPr>
            <a:endParaRPr lang="en-GB" sz="1400" dirty="0">
              <a:solidFill>
                <a:srgbClr val="FFFFFF"/>
              </a:solidFill>
            </a:endParaRPr>
          </a:p>
          <a:p>
            <a:endParaRPr lang="en-GB" sz="1400" dirty="0">
              <a:solidFill>
                <a:srgbClr val="FFFFFF"/>
              </a:solidFill>
            </a:endParaRPr>
          </a:p>
          <a:p>
            <a:r>
              <a:rPr lang="en-GB" sz="1400" dirty="0" smtClean="0">
                <a:solidFill>
                  <a:srgbClr val="FFFFFF"/>
                </a:solidFill>
              </a:rPr>
              <a:t>Continue </a:t>
            </a:r>
            <a:r>
              <a:rPr lang="en-GB" sz="1400" dirty="0" smtClean="0">
                <a:solidFill>
                  <a:srgbClr val="FFFFFF"/>
                </a:solidFill>
              </a:rPr>
              <a:t>Secondary Review Agenda</a:t>
            </a:r>
            <a:r>
              <a:rPr lang="en-GB" sz="1400" dirty="0" smtClean="0">
                <a:solidFill>
                  <a:srgbClr val="FFFFFF"/>
                </a:solidFill>
              </a:rPr>
              <a:t> </a:t>
            </a:r>
            <a:r>
              <a:rPr lang="en-GB" sz="1400" dirty="0" smtClean="0">
                <a:solidFill>
                  <a:srgbClr val="FFFFFF"/>
                </a:solidFill>
              </a:rPr>
              <a:t>– page 19</a:t>
            </a:r>
            <a:endParaRPr lang="en-GB" sz="1400" dirty="0">
              <a:solidFill>
                <a:srgbClr val="FFFFFF"/>
              </a:solidFill>
            </a:endParaRPr>
          </a:p>
          <a:p>
            <a:pPr marL="285750" lvl="0" indent="-285750">
              <a:buFont typeface="Arial"/>
              <a:buChar char="•"/>
            </a:pPr>
            <a:endParaRPr lang="en-GB" sz="1400" dirty="0">
              <a:solidFill>
                <a:srgbClr val="FFFFFF"/>
              </a:solidFill>
            </a:endParaRPr>
          </a:p>
          <a:p>
            <a:pPr marL="285750" indent="-285750">
              <a:buFont typeface="Arial"/>
              <a:buChar char="•"/>
            </a:pPr>
            <a:endParaRPr lang="en-GB" sz="1400" dirty="0">
              <a:solidFill>
                <a:srgbClr val="FFFFFF"/>
              </a:solidFill>
            </a:endParaRPr>
          </a:p>
        </p:txBody>
      </p:sp>
      <p:grpSp>
        <p:nvGrpSpPr>
          <p:cNvPr id="17" name="Group 16"/>
          <p:cNvGrpSpPr/>
          <p:nvPr/>
        </p:nvGrpSpPr>
        <p:grpSpPr>
          <a:xfrm>
            <a:off x="899592" y="635374"/>
            <a:ext cx="2865404" cy="911261"/>
            <a:chOff x="903599" y="635374"/>
            <a:chExt cx="1490806" cy="911261"/>
          </a:xfrm>
        </p:grpSpPr>
        <p:sp>
          <p:nvSpPr>
            <p:cNvPr id="18" name="Right Triangle 17"/>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9" name="Rectangle 18"/>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20" name="Rectangle 19"/>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18: Advice</a:t>
            </a:r>
            <a:endParaRPr lang="en-US" sz="2800" dirty="0">
              <a:ln w="12700">
                <a:solidFill>
                  <a:schemeClr val="bg1"/>
                </a:solidFill>
              </a:ln>
              <a:solidFill>
                <a:srgbClr val="FFFFFF"/>
              </a:solidFill>
              <a:latin typeface="Droid Sans"/>
              <a:cs typeface="Droid Sans"/>
            </a:endParaRPr>
          </a:p>
        </p:txBody>
      </p:sp>
      <p:sp>
        <p:nvSpPr>
          <p:cNvPr id="21" name="Rectangle 20"/>
          <p:cNvSpPr/>
          <p:nvPr/>
        </p:nvSpPr>
        <p:spPr>
          <a:xfrm>
            <a:off x="385192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22" name="Rectangle 21"/>
          <p:cNvSpPr/>
          <p:nvPr/>
        </p:nvSpPr>
        <p:spPr>
          <a:xfrm>
            <a:off x="3981024" y="751805"/>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Checklist</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2982692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95536" y="1923678"/>
            <a:ext cx="8233652" cy="1872208"/>
            <a:chOff x="2257013" y="1682350"/>
            <a:chExt cx="4447108" cy="797182"/>
          </a:xfrm>
        </p:grpSpPr>
        <p:pic>
          <p:nvPicPr>
            <p:cNvPr id="11" name="Picture 10"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3" name="Picture 12"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4" name="Rectangle 13"/>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331640" y="2067694"/>
            <a:ext cx="6408712" cy="877163"/>
          </a:xfrm>
          <a:prstGeom prst="rect">
            <a:avLst/>
          </a:prstGeom>
        </p:spPr>
        <p:txBody>
          <a:bodyPr wrap="square">
            <a:spAutoFit/>
          </a:bodyPr>
          <a:lstStyle/>
          <a:p>
            <a:pPr algn="ctr">
              <a:lnSpc>
                <a:spcPct val="150000"/>
              </a:lnSpc>
            </a:pPr>
            <a:r>
              <a:rPr lang="en-US" sz="3600" dirty="0" smtClean="0">
                <a:ln w="12700">
                  <a:solidFill>
                    <a:schemeClr val="bg1"/>
                  </a:solidFill>
                </a:ln>
                <a:solidFill>
                  <a:srgbClr val="FFFFFF"/>
                </a:solidFill>
                <a:latin typeface="Droid Sans"/>
                <a:cs typeface="Droid Sans"/>
              </a:rPr>
              <a:t>SECONDARY REVIEW AGENDA</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3428404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99592" y="1419622"/>
            <a:ext cx="7776864" cy="738664"/>
          </a:xfrm>
          <a:prstGeom prst="rect">
            <a:avLst/>
          </a:prstGeom>
          <a:noFill/>
          <a:ln>
            <a:noFill/>
          </a:ln>
        </p:spPr>
        <p:txBody>
          <a:bodyPr wrap="square">
            <a:spAutoFit/>
          </a:bodyPr>
          <a:lstStyle/>
          <a:p>
            <a:endParaRPr lang="en-GB" sz="1400" b="1" dirty="0" smtClean="0">
              <a:solidFill>
                <a:srgbClr val="FFFFFF"/>
              </a:solidFill>
            </a:endParaRPr>
          </a:p>
          <a:p>
            <a:endParaRPr lang="en-GB" sz="1400" dirty="0">
              <a:solidFill>
                <a:srgbClr val="FFFFFF"/>
              </a:solidFill>
            </a:endParaRPr>
          </a:p>
          <a:p>
            <a:endParaRPr lang="en-GB" sz="1400" dirty="0">
              <a:solidFill>
                <a:srgbClr val="FFFFFF"/>
              </a:solidFill>
            </a:endParaRPr>
          </a:p>
        </p:txBody>
      </p:sp>
      <p:grpSp>
        <p:nvGrpSpPr>
          <p:cNvPr id="8" name="Group 7"/>
          <p:cNvGrpSpPr/>
          <p:nvPr/>
        </p:nvGrpSpPr>
        <p:grpSpPr>
          <a:xfrm>
            <a:off x="899592" y="635374"/>
            <a:ext cx="165618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5" name="Rectangle 14"/>
          <p:cNvSpPr/>
          <p:nvPr/>
        </p:nvSpPr>
        <p:spPr>
          <a:xfrm>
            <a:off x="956684" y="476672"/>
            <a:ext cx="1599092"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19</a:t>
            </a:r>
            <a:endParaRPr lang="en-US" sz="2800" dirty="0">
              <a:ln w="12700">
                <a:solidFill>
                  <a:schemeClr val="bg1"/>
                </a:solidFill>
              </a:ln>
              <a:solidFill>
                <a:srgbClr val="FFFFFF"/>
              </a:solidFill>
              <a:latin typeface="Droid Sans"/>
              <a:cs typeface="Droid Sans"/>
            </a:endParaRPr>
          </a:p>
        </p:txBody>
      </p:sp>
      <p:sp>
        <p:nvSpPr>
          <p:cNvPr id="11" name="Rectangle 10"/>
          <p:cNvSpPr/>
          <p:nvPr/>
        </p:nvSpPr>
        <p:spPr>
          <a:xfrm>
            <a:off x="899592" y="1419622"/>
            <a:ext cx="7776864" cy="3108544"/>
          </a:xfrm>
          <a:prstGeom prst="rect">
            <a:avLst/>
          </a:prstGeom>
          <a:noFill/>
          <a:ln>
            <a:noFill/>
          </a:ln>
        </p:spPr>
        <p:txBody>
          <a:bodyPr wrap="square">
            <a:spAutoFit/>
          </a:bodyPr>
          <a:lstStyle/>
          <a:p>
            <a:endParaRPr lang="en-GB" sz="1400" dirty="0" smtClean="0">
              <a:solidFill>
                <a:srgbClr val="FFFFFF"/>
              </a:solidFill>
            </a:endParaRPr>
          </a:p>
          <a:p>
            <a:r>
              <a:rPr lang="en-GB" sz="1400" dirty="0" smtClean="0">
                <a:solidFill>
                  <a:srgbClr val="FFFFFF"/>
                </a:solidFill>
              </a:rPr>
              <a:t>Secondary Review</a:t>
            </a:r>
            <a:r>
              <a:rPr lang="en-GB" sz="1400" dirty="0" smtClean="0">
                <a:solidFill>
                  <a:srgbClr val="FFFFFF"/>
                </a:solidFill>
              </a:rPr>
              <a:t> </a:t>
            </a:r>
            <a:r>
              <a:rPr lang="en-GB" sz="1400" dirty="0">
                <a:solidFill>
                  <a:srgbClr val="FFFFFF"/>
                </a:solidFill>
              </a:rPr>
              <a:t>Agenda </a:t>
            </a:r>
          </a:p>
          <a:p>
            <a:endParaRPr lang="en-US" sz="1400" dirty="0" smtClean="0">
              <a:solidFill>
                <a:srgbClr val="FFFFFF"/>
              </a:solidFill>
            </a:endParaRPr>
          </a:p>
          <a:p>
            <a:pPr marL="285750" indent="-285750">
              <a:buFont typeface="Arial"/>
              <a:buChar char="•"/>
            </a:pPr>
            <a:r>
              <a:rPr lang="en-US" sz="1400" dirty="0" smtClean="0">
                <a:solidFill>
                  <a:srgbClr val="FFFFFF"/>
                </a:solidFill>
              </a:rPr>
              <a:t>Legal – go to page 20</a:t>
            </a:r>
            <a:endParaRPr lang="en-GB" sz="1400" dirty="0">
              <a:solidFill>
                <a:srgbClr val="FFFFFF"/>
              </a:solidFill>
            </a:endParaRPr>
          </a:p>
          <a:p>
            <a:pPr marL="285750" indent="-285750">
              <a:buFont typeface="Arial"/>
              <a:buChar char="•"/>
            </a:pPr>
            <a:endParaRPr lang="en-GB" sz="1400" dirty="0">
              <a:solidFill>
                <a:srgbClr val="FFFFFF"/>
              </a:solidFill>
            </a:endParaRPr>
          </a:p>
          <a:p>
            <a:pPr marL="285750" indent="-285750">
              <a:buFont typeface="Arial"/>
              <a:buChar char="•"/>
            </a:pPr>
            <a:r>
              <a:rPr lang="en-US" sz="1400" dirty="0" smtClean="0">
                <a:solidFill>
                  <a:srgbClr val="FFFFFF"/>
                </a:solidFill>
              </a:rPr>
              <a:t>Reputation – </a:t>
            </a:r>
            <a:r>
              <a:rPr lang="en-US" sz="1400" dirty="0">
                <a:solidFill>
                  <a:srgbClr val="FFFFFF"/>
                </a:solidFill>
              </a:rPr>
              <a:t>go to </a:t>
            </a:r>
            <a:r>
              <a:rPr lang="en-US" sz="1400" dirty="0" smtClean="0">
                <a:solidFill>
                  <a:srgbClr val="FFFFFF"/>
                </a:solidFill>
              </a:rPr>
              <a:t>page 23</a:t>
            </a:r>
          </a:p>
          <a:p>
            <a:r>
              <a:rPr lang="en-US" sz="1400" dirty="0" smtClean="0">
                <a:solidFill>
                  <a:srgbClr val="FFFFFF"/>
                </a:solidFill>
              </a:rPr>
              <a:t> </a:t>
            </a:r>
            <a:endParaRPr lang="en-GB" sz="1400" dirty="0">
              <a:solidFill>
                <a:srgbClr val="FFFFFF"/>
              </a:solidFill>
            </a:endParaRPr>
          </a:p>
          <a:p>
            <a:pPr marL="285750" indent="-285750">
              <a:buFont typeface="Arial"/>
              <a:buChar char="•"/>
            </a:pPr>
            <a:r>
              <a:rPr lang="en-GB" sz="1400" dirty="0">
                <a:solidFill>
                  <a:srgbClr val="FFFFFF"/>
                </a:solidFill>
              </a:rPr>
              <a:t>O</a:t>
            </a:r>
            <a:r>
              <a:rPr lang="en-GB" sz="1400" dirty="0" smtClean="0">
                <a:solidFill>
                  <a:srgbClr val="FFFFFF"/>
                </a:solidFill>
              </a:rPr>
              <a:t>rganisation</a:t>
            </a:r>
            <a:r>
              <a:rPr lang="en-US" sz="1400" dirty="0" smtClean="0">
                <a:solidFill>
                  <a:srgbClr val="FFFFFF"/>
                </a:solidFill>
              </a:rPr>
              <a:t> Objectives – </a:t>
            </a:r>
            <a:r>
              <a:rPr lang="en-US" sz="1400" dirty="0">
                <a:solidFill>
                  <a:srgbClr val="FFFFFF"/>
                </a:solidFill>
              </a:rPr>
              <a:t>go to </a:t>
            </a:r>
            <a:r>
              <a:rPr lang="en-US" sz="1400" dirty="0" smtClean="0">
                <a:solidFill>
                  <a:srgbClr val="FFFFFF"/>
                </a:solidFill>
              </a:rPr>
              <a:t>page 27</a:t>
            </a:r>
            <a:endParaRPr lang="en-GB" sz="1400" dirty="0">
              <a:solidFill>
                <a:srgbClr val="FFFFFF"/>
              </a:solidFill>
            </a:endParaRPr>
          </a:p>
          <a:p>
            <a:r>
              <a:rPr lang="en-US" sz="1400" dirty="0">
                <a:solidFill>
                  <a:srgbClr val="FFFFFF"/>
                </a:solidFill>
              </a:rPr>
              <a:t> </a:t>
            </a:r>
            <a:endParaRPr lang="en-GB" sz="1400" dirty="0">
              <a:solidFill>
                <a:srgbClr val="FFFFFF"/>
              </a:solidFill>
            </a:endParaRPr>
          </a:p>
          <a:p>
            <a:pPr marL="285750" indent="-285750">
              <a:buFont typeface="Arial"/>
              <a:buChar char="•"/>
            </a:pPr>
            <a:r>
              <a:rPr lang="en-US" sz="1400" dirty="0">
                <a:solidFill>
                  <a:srgbClr val="FFFFFF"/>
                </a:solidFill>
              </a:rPr>
              <a:t>Communication: Press </a:t>
            </a:r>
            <a:r>
              <a:rPr lang="en-US" sz="1400" dirty="0" smtClean="0">
                <a:solidFill>
                  <a:srgbClr val="FFFFFF"/>
                </a:solidFill>
              </a:rPr>
              <a:t>Release – </a:t>
            </a:r>
            <a:r>
              <a:rPr lang="en-US" sz="1400" dirty="0">
                <a:solidFill>
                  <a:srgbClr val="FFFFFF"/>
                </a:solidFill>
              </a:rPr>
              <a:t>go to </a:t>
            </a:r>
            <a:r>
              <a:rPr lang="en-US" sz="1400" dirty="0" smtClean="0">
                <a:solidFill>
                  <a:srgbClr val="FFFFFF"/>
                </a:solidFill>
              </a:rPr>
              <a:t>page 29 </a:t>
            </a:r>
            <a:endParaRPr lang="en-GB" sz="1400" dirty="0">
              <a:solidFill>
                <a:srgbClr val="FFFFFF"/>
              </a:solidFill>
            </a:endParaRPr>
          </a:p>
          <a:p>
            <a:r>
              <a:rPr lang="en-US" sz="1400" dirty="0">
                <a:solidFill>
                  <a:srgbClr val="FFFFFF"/>
                </a:solidFill>
              </a:rPr>
              <a:t> </a:t>
            </a:r>
            <a:endParaRPr lang="en-GB" sz="1400" dirty="0">
              <a:solidFill>
                <a:srgbClr val="FFFFFF"/>
              </a:solidFill>
            </a:endParaRPr>
          </a:p>
          <a:p>
            <a:pPr marL="285750" indent="-285750">
              <a:buFont typeface="Arial"/>
              <a:buChar char="•"/>
            </a:pPr>
            <a:r>
              <a:rPr lang="en-US" sz="1400" dirty="0">
                <a:solidFill>
                  <a:srgbClr val="FFFFFF"/>
                </a:solidFill>
              </a:rPr>
              <a:t>Communication: Staff </a:t>
            </a:r>
            <a:r>
              <a:rPr lang="en-US" sz="1400" dirty="0" smtClean="0">
                <a:solidFill>
                  <a:srgbClr val="FFFFFF"/>
                </a:solidFill>
              </a:rPr>
              <a:t>Briefing – </a:t>
            </a:r>
            <a:r>
              <a:rPr lang="en-US" sz="1400" dirty="0">
                <a:solidFill>
                  <a:srgbClr val="FFFFFF"/>
                </a:solidFill>
              </a:rPr>
              <a:t>go to </a:t>
            </a:r>
            <a:r>
              <a:rPr lang="en-US" sz="1400" dirty="0" smtClean="0">
                <a:solidFill>
                  <a:srgbClr val="FFFFFF"/>
                </a:solidFill>
              </a:rPr>
              <a:t>page 41</a:t>
            </a:r>
            <a:endParaRPr lang="en-GB" sz="1400" dirty="0">
              <a:solidFill>
                <a:srgbClr val="FFFFFF"/>
              </a:solidFill>
            </a:endParaRPr>
          </a:p>
          <a:p>
            <a:pPr marL="285750" lvl="0" indent="-285750">
              <a:buFont typeface="Arial"/>
              <a:buChar char="•"/>
            </a:pPr>
            <a:endParaRPr lang="en-GB" sz="1400" dirty="0">
              <a:solidFill>
                <a:srgbClr val="FFFFFF"/>
              </a:solidFill>
            </a:endParaRPr>
          </a:p>
          <a:p>
            <a:pPr marL="285750" indent="-285750">
              <a:buFont typeface="Arial"/>
              <a:buChar char="•"/>
            </a:pPr>
            <a:endParaRPr lang="en-GB" sz="1400" dirty="0">
              <a:solidFill>
                <a:srgbClr val="FFFFFF"/>
              </a:solidFill>
            </a:endParaRPr>
          </a:p>
        </p:txBody>
      </p:sp>
    </p:spTree>
    <p:extLst>
      <p:ext uri="{BB962C8B-B14F-4D97-AF65-F5344CB8AC3E}">
        <p14:creationId xmlns:p14="http://schemas.microsoft.com/office/powerpoint/2010/main" val="408779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99592" y="635374"/>
            <a:ext cx="1584176"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20 </a:t>
            </a:r>
            <a:endParaRPr lang="en-US" sz="2800" dirty="0">
              <a:ln w="12700">
                <a:solidFill>
                  <a:schemeClr val="bg1"/>
                </a:solidFill>
              </a:ln>
              <a:solidFill>
                <a:srgbClr val="FFFFFF"/>
              </a:solidFill>
              <a:latin typeface="Droid Sans"/>
              <a:cs typeface="Droid Sans"/>
            </a:endParaRPr>
          </a:p>
        </p:txBody>
      </p:sp>
      <p:sp>
        <p:nvSpPr>
          <p:cNvPr id="9" name="Rectangle 8"/>
          <p:cNvSpPr/>
          <p:nvPr/>
        </p:nvSpPr>
        <p:spPr>
          <a:xfrm>
            <a:off x="899592" y="1419622"/>
            <a:ext cx="7776864" cy="3323987"/>
          </a:xfrm>
          <a:prstGeom prst="rect">
            <a:avLst/>
          </a:prstGeom>
          <a:noFill/>
          <a:ln>
            <a:noFill/>
          </a:ln>
        </p:spPr>
        <p:txBody>
          <a:bodyPr wrap="square">
            <a:spAutoFit/>
          </a:bodyPr>
          <a:lstStyle/>
          <a:p>
            <a:endParaRPr lang="en-GB" sz="1400" dirty="0" smtClean="0">
              <a:solidFill>
                <a:srgbClr val="FFFFFF"/>
              </a:solidFill>
            </a:endParaRPr>
          </a:p>
          <a:p>
            <a:r>
              <a:rPr lang="en-US" sz="1400" dirty="0" smtClean="0">
                <a:solidFill>
                  <a:srgbClr val="FFFFFF"/>
                </a:solidFill>
              </a:rPr>
              <a:t>A </a:t>
            </a:r>
            <a:r>
              <a:rPr lang="en-US" sz="1400" dirty="0">
                <a:solidFill>
                  <a:srgbClr val="FFFFFF"/>
                </a:solidFill>
              </a:rPr>
              <a:t>legal perspective is designed to protect:</a:t>
            </a:r>
            <a:endParaRPr lang="en-GB" sz="1400" dirty="0">
              <a:solidFill>
                <a:srgbClr val="FFFFFF"/>
              </a:solidFill>
            </a:endParaRPr>
          </a:p>
          <a:p>
            <a:pPr marL="285750" lvl="0" indent="-285750">
              <a:buFont typeface="Arial"/>
              <a:buChar char="•"/>
            </a:pPr>
            <a:r>
              <a:rPr lang="en-US" sz="1400" dirty="0">
                <a:solidFill>
                  <a:srgbClr val="FFFFFF"/>
                </a:solidFill>
              </a:rPr>
              <a:t>The </a:t>
            </a:r>
            <a:r>
              <a:rPr lang="en-US" sz="1400" dirty="0" smtClean="0">
                <a:solidFill>
                  <a:srgbClr val="FFFFFF"/>
                </a:solidFill>
              </a:rPr>
              <a:t>organisation </a:t>
            </a:r>
            <a:r>
              <a:rPr lang="en-US" sz="1400" dirty="0">
                <a:solidFill>
                  <a:srgbClr val="FFFFFF"/>
                </a:solidFill>
              </a:rPr>
              <a:t>from criminal prosecution</a:t>
            </a:r>
            <a:endParaRPr lang="en-GB" sz="1400" dirty="0">
              <a:solidFill>
                <a:srgbClr val="FFFFFF"/>
              </a:solidFill>
            </a:endParaRPr>
          </a:p>
          <a:p>
            <a:pPr marL="285750" lvl="0" indent="-285750">
              <a:buFont typeface="Arial"/>
              <a:buChar char="•"/>
            </a:pPr>
            <a:r>
              <a:rPr lang="en-US" sz="1400" dirty="0">
                <a:solidFill>
                  <a:srgbClr val="FFFFFF"/>
                </a:solidFill>
              </a:rPr>
              <a:t>The </a:t>
            </a:r>
            <a:r>
              <a:rPr lang="en-US" sz="1400" dirty="0" smtClean="0">
                <a:solidFill>
                  <a:srgbClr val="FFFFFF"/>
                </a:solidFill>
              </a:rPr>
              <a:t>organisation </a:t>
            </a:r>
            <a:r>
              <a:rPr lang="en-US" sz="1400" dirty="0">
                <a:solidFill>
                  <a:srgbClr val="FFFFFF"/>
                </a:solidFill>
              </a:rPr>
              <a:t>from future liability</a:t>
            </a:r>
            <a:endParaRPr lang="en-GB" sz="1400" dirty="0">
              <a:solidFill>
                <a:srgbClr val="FFFFFF"/>
              </a:solidFill>
            </a:endParaRPr>
          </a:p>
          <a:p>
            <a:pPr marL="285750" lvl="0" indent="-285750">
              <a:buFont typeface="Arial"/>
              <a:buChar char="•"/>
            </a:pPr>
            <a:r>
              <a:rPr lang="en-US" sz="1400" dirty="0">
                <a:solidFill>
                  <a:srgbClr val="FFFFFF"/>
                </a:solidFill>
              </a:rPr>
              <a:t>Officers and employees</a:t>
            </a:r>
            <a:endParaRPr lang="en-GB" sz="1400" dirty="0">
              <a:solidFill>
                <a:srgbClr val="FFFFFF"/>
              </a:solidFill>
            </a:endParaRPr>
          </a:p>
          <a:p>
            <a:pPr marL="285750" lvl="0" indent="-285750">
              <a:buFont typeface="Arial"/>
              <a:buChar char="•"/>
            </a:pPr>
            <a:r>
              <a:rPr lang="en-US" sz="1400" dirty="0">
                <a:solidFill>
                  <a:srgbClr val="FFFFFF"/>
                </a:solidFill>
              </a:rPr>
              <a:t>The </a:t>
            </a:r>
            <a:r>
              <a:rPr lang="en-US" sz="1400" dirty="0" smtClean="0">
                <a:solidFill>
                  <a:srgbClr val="FFFFFF"/>
                </a:solidFill>
              </a:rPr>
              <a:t>organisation </a:t>
            </a:r>
            <a:r>
              <a:rPr lang="en-US" sz="1400" dirty="0">
                <a:solidFill>
                  <a:srgbClr val="FFFFFF"/>
                </a:solidFill>
              </a:rPr>
              <a:t>position with insurers and regulators</a:t>
            </a:r>
            <a:endParaRPr lang="en-GB" sz="1400" dirty="0">
              <a:solidFill>
                <a:srgbClr val="FFFFFF"/>
              </a:solidFill>
            </a:endParaRPr>
          </a:p>
          <a:p>
            <a:pPr marL="285750" lvl="0" indent="-285750">
              <a:buFont typeface="Arial"/>
              <a:buChar char="•"/>
            </a:pPr>
            <a:r>
              <a:rPr lang="en-US" sz="1400" dirty="0">
                <a:solidFill>
                  <a:srgbClr val="FFFFFF"/>
                </a:solidFill>
              </a:rPr>
              <a:t>Documents</a:t>
            </a:r>
            <a:endParaRPr lang="en-GB" sz="1400" dirty="0">
              <a:solidFill>
                <a:srgbClr val="FFFFFF"/>
              </a:solidFill>
            </a:endParaRPr>
          </a:p>
          <a:p>
            <a:endParaRPr lang="en-US" sz="1400" dirty="0" smtClean="0">
              <a:solidFill>
                <a:srgbClr val="FFFFFF"/>
              </a:solidFill>
            </a:endParaRPr>
          </a:p>
          <a:p>
            <a:r>
              <a:rPr lang="en-US" sz="1400" dirty="0" smtClean="0">
                <a:solidFill>
                  <a:srgbClr val="FFFFFF"/>
                </a:solidFill>
              </a:rPr>
              <a:t>There </a:t>
            </a:r>
            <a:r>
              <a:rPr lang="en-US" sz="1400" dirty="0">
                <a:solidFill>
                  <a:srgbClr val="FFFFFF"/>
                </a:solidFill>
              </a:rPr>
              <a:t>may be a requirement for the advice on:</a:t>
            </a:r>
            <a:endParaRPr lang="en-GB" sz="1400" dirty="0">
              <a:solidFill>
                <a:srgbClr val="FFFFFF"/>
              </a:solidFill>
            </a:endParaRPr>
          </a:p>
          <a:p>
            <a:pPr marL="285750" lvl="0" indent="-285750">
              <a:buFont typeface="Arial"/>
              <a:buChar char="•"/>
            </a:pPr>
            <a:r>
              <a:rPr lang="en-US" sz="1400" dirty="0">
                <a:solidFill>
                  <a:srgbClr val="FFFFFF"/>
                </a:solidFill>
              </a:rPr>
              <a:t>A protocol on documentation for the all those involved in the management of the crisis - 'legal advice privilege' and 'litigation privilege'</a:t>
            </a:r>
            <a:endParaRPr lang="en-GB" sz="1400" dirty="0">
              <a:solidFill>
                <a:srgbClr val="FFFFFF"/>
              </a:solidFill>
            </a:endParaRPr>
          </a:p>
          <a:p>
            <a:pPr marL="285750" lvl="0" indent="-285750">
              <a:buFont typeface="Arial"/>
              <a:buChar char="•"/>
            </a:pPr>
            <a:r>
              <a:rPr lang="en-US" sz="1400" dirty="0">
                <a:solidFill>
                  <a:srgbClr val="FFFFFF"/>
                </a:solidFill>
              </a:rPr>
              <a:t>Advice on press releases</a:t>
            </a:r>
            <a:endParaRPr lang="en-GB" sz="1400" dirty="0">
              <a:solidFill>
                <a:srgbClr val="FFFFFF"/>
              </a:solidFill>
            </a:endParaRPr>
          </a:p>
          <a:p>
            <a:pPr marL="285750" lvl="0" indent="-285750">
              <a:buFont typeface="Arial"/>
              <a:buChar char="•"/>
            </a:pPr>
            <a:r>
              <a:rPr lang="en-US" sz="1400" dirty="0">
                <a:solidFill>
                  <a:srgbClr val="FFFFFF"/>
                </a:solidFill>
              </a:rPr>
              <a:t>Liability</a:t>
            </a:r>
            <a:endParaRPr lang="en-GB" sz="1400" dirty="0">
              <a:solidFill>
                <a:srgbClr val="FFFFFF"/>
              </a:solidFill>
            </a:endParaRPr>
          </a:p>
          <a:p>
            <a:pPr marL="285750" lvl="0" indent="-285750">
              <a:buFont typeface="Arial"/>
              <a:buChar char="•"/>
            </a:pPr>
            <a:r>
              <a:rPr lang="en-US" sz="1400" dirty="0">
                <a:solidFill>
                  <a:srgbClr val="FFFFFF"/>
                </a:solidFill>
              </a:rPr>
              <a:t>Legal duties of Directors</a:t>
            </a:r>
            <a:endParaRPr lang="en-GB" sz="1400" dirty="0">
              <a:solidFill>
                <a:srgbClr val="FFFFFF"/>
              </a:solidFill>
            </a:endParaRPr>
          </a:p>
          <a:p>
            <a:pPr marL="285750" lvl="0" indent="-285750">
              <a:buFont typeface="Arial"/>
              <a:buChar char="•"/>
            </a:pPr>
            <a:r>
              <a:rPr lang="en-US" sz="1400" dirty="0">
                <a:solidFill>
                  <a:srgbClr val="FFFFFF"/>
                </a:solidFill>
              </a:rPr>
              <a:t>Making notifications to external regulators and </a:t>
            </a:r>
            <a:r>
              <a:rPr lang="en-US" sz="1400" dirty="0" smtClean="0">
                <a:solidFill>
                  <a:srgbClr val="FFFFFF"/>
                </a:solidFill>
              </a:rPr>
              <a:t>prosecutors</a:t>
            </a:r>
            <a:endParaRPr lang="en-GB" sz="1400" dirty="0">
              <a:solidFill>
                <a:srgbClr val="FFFFFF"/>
              </a:solidFill>
            </a:endParaRPr>
          </a:p>
        </p:txBody>
      </p:sp>
      <p:sp>
        <p:nvSpPr>
          <p:cNvPr id="11" name="Rectangle 10"/>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2756884" y="781008"/>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Legal</a:t>
            </a:r>
            <a:endParaRPr lang="en-US" sz="1400" dirty="0">
              <a:ln w="12700">
                <a:solidFill>
                  <a:schemeClr val="bg1"/>
                </a:solidFill>
              </a:ln>
              <a:solidFill>
                <a:srgbClr val="FFFFFF"/>
              </a:solidFill>
              <a:latin typeface="Droid Sans"/>
              <a:cs typeface="Droid Sans"/>
            </a:endParaRPr>
          </a:p>
        </p:txBody>
      </p:sp>
      <p:sp>
        <p:nvSpPr>
          <p:cNvPr id="13" name="Rectangle 12"/>
          <p:cNvSpPr/>
          <p:nvPr/>
        </p:nvSpPr>
        <p:spPr>
          <a:xfrm>
            <a:off x="899592" y="4609460"/>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7907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1940208"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524636" y="476672"/>
            <a:ext cx="2679212"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CONTENTS</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563638"/>
            <a:ext cx="6389241" cy="2823850"/>
          </a:xfrm>
          <a:prstGeom prst="rect">
            <a:avLst/>
          </a:prstGeom>
        </p:spPr>
        <p:txBody>
          <a:bodyPr wrap="square">
            <a:spAutoFit/>
          </a:bodyPr>
          <a:lstStyle/>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Introduction</a:t>
            </a:r>
          </a:p>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Business Continuity SOP</a:t>
            </a:r>
          </a:p>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About SIRV</a:t>
            </a:r>
          </a:p>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Disclaimer</a:t>
            </a:r>
            <a:endParaRPr lang="en-US" sz="30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100673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99592" y="635374"/>
            <a:ext cx="1584176"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21 </a:t>
            </a:r>
            <a:endParaRPr lang="en-US" sz="2800" dirty="0">
              <a:ln w="12700">
                <a:solidFill>
                  <a:schemeClr val="bg1"/>
                </a:solidFill>
              </a:ln>
              <a:solidFill>
                <a:srgbClr val="FFFFFF"/>
              </a:solidFill>
              <a:latin typeface="Droid Sans"/>
              <a:cs typeface="Droid Sans"/>
            </a:endParaRPr>
          </a:p>
        </p:txBody>
      </p:sp>
      <p:sp>
        <p:nvSpPr>
          <p:cNvPr id="9" name="Rectangle 8"/>
          <p:cNvSpPr/>
          <p:nvPr/>
        </p:nvSpPr>
        <p:spPr>
          <a:xfrm>
            <a:off x="899592" y="1419622"/>
            <a:ext cx="7776864" cy="4185761"/>
          </a:xfrm>
          <a:prstGeom prst="rect">
            <a:avLst/>
          </a:prstGeom>
          <a:noFill/>
          <a:ln>
            <a:noFill/>
          </a:ln>
        </p:spPr>
        <p:txBody>
          <a:bodyPr wrap="square">
            <a:spAutoFit/>
          </a:bodyPr>
          <a:lstStyle/>
          <a:p>
            <a:endParaRPr lang="en-US" sz="1400" dirty="0" smtClean="0">
              <a:solidFill>
                <a:srgbClr val="FFFFFF"/>
              </a:solidFill>
            </a:endParaRPr>
          </a:p>
          <a:p>
            <a:r>
              <a:rPr lang="en-US" sz="1400" dirty="0" smtClean="0">
                <a:solidFill>
                  <a:srgbClr val="FFFFFF"/>
                </a:solidFill>
              </a:rPr>
              <a:t>There </a:t>
            </a:r>
            <a:r>
              <a:rPr lang="en-US" sz="1400" dirty="0">
                <a:solidFill>
                  <a:srgbClr val="FFFFFF"/>
                </a:solidFill>
              </a:rPr>
              <a:t>may be a requirement for the advice on:</a:t>
            </a:r>
            <a:endParaRPr lang="en-GB" sz="1400" dirty="0">
              <a:solidFill>
                <a:srgbClr val="FFFFFF"/>
              </a:solidFill>
            </a:endParaRPr>
          </a:p>
          <a:p>
            <a:pPr marL="285750" lvl="0" indent="-285750">
              <a:buFont typeface="Arial"/>
              <a:buChar char="•"/>
            </a:pPr>
            <a:r>
              <a:rPr lang="en-US" sz="1400" dirty="0" smtClean="0">
                <a:solidFill>
                  <a:srgbClr val="FFFFFF"/>
                </a:solidFill>
              </a:rPr>
              <a:t>Breach </a:t>
            </a:r>
            <a:r>
              <a:rPr lang="en-US" sz="1400" dirty="0">
                <a:solidFill>
                  <a:srgbClr val="FFFFFF"/>
                </a:solidFill>
              </a:rPr>
              <a:t>of contract</a:t>
            </a:r>
            <a:endParaRPr lang="en-GB" sz="1400" dirty="0">
              <a:solidFill>
                <a:srgbClr val="FFFFFF"/>
              </a:solidFill>
            </a:endParaRPr>
          </a:p>
          <a:p>
            <a:pPr marL="285750" lvl="0" indent="-285750">
              <a:buFont typeface="Arial"/>
              <a:buChar char="•"/>
            </a:pPr>
            <a:r>
              <a:rPr lang="en-US" sz="1400" dirty="0">
                <a:solidFill>
                  <a:srgbClr val="FFFFFF"/>
                </a:solidFill>
              </a:rPr>
              <a:t>The implications on Governance standards for a proposed course of action</a:t>
            </a:r>
            <a:endParaRPr lang="en-GB" sz="1400" dirty="0">
              <a:solidFill>
                <a:srgbClr val="FFFFFF"/>
              </a:solidFill>
            </a:endParaRPr>
          </a:p>
          <a:p>
            <a:pPr marL="285750" lvl="0" indent="-285750">
              <a:buFont typeface="Arial"/>
              <a:buChar char="•"/>
            </a:pPr>
            <a:r>
              <a:rPr lang="en-US" sz="1400" dirty="0">
                <a:solidFill>
                  <a:srgbClr val="FFFFFF"/>
                </a:solidFill>
              </a:rPr>
              <a:t>Conflicts of interest within stakeholders (could be between directors, shareholders, employees, professional advisors and bankers)</a:t>
            </a:r>
            <a:r>
              <a:rPr lang="en-US" sz="1400" dirty="0" smtClean="0">
                <a:solidFill>
                  <a:srgbClr val="FFFFFF"/>
                </a:solidFill>
              </a:rPr>
              <a:t>.</a:t>
            </a:r>
          </a:p>
          <a:p>
            <a:pPr marL="285750" lvl="0" indent="-285750">
              <a:buFont typeface="Arial"/>
              <a:buChar char="•"/>
            </a:pPr>
            <a:endParaRPr lang="en-US" sz="1400" dirty="0" smtClean="0">
              <a:solidFill>
                <a:srgbClr val="FFFFFF"/>
              </a:solidFill>
            </a:endParaRPr>
          </a:p>
          <a:p>
            <a:r>
              <a:rPr lang="en-US" sz="1400" dirty="0">
                <a:solidFill>
                  <a:srgbClr val="FFFFFF"/>
                </a:solidFill>
              </a:rPr>
              <a:t>Investigate Strategies:</a:t>
            </a:r>
            <a:endParaRPr lang="en-GB" sz="1400" dirty="0">
              <a:solidFill>
                <a:srgbClr val="FFFFFF"/>
              </a:solidFill>
            </a:endParaRPr>
          </a:p>
          <a:p>
            <a:pPr marL="285750" lvl="0" indent="-285750">
              <a:buFont typeface="Arial"/>
              <a:buChar char="•"/>
            </a:pPr>
            <a:r>
              <a:rPr lang="en-US" sz="1400" dirty="0">
                <a:solidFill>
                  <a:srgbClr val="FFFFFF"/>
                </a:solidFill>
              </a:rPr>
              <a:t>What options exist for internal enquiry exist?</a:t>
            </a:r>
            <a:endParaRPr lang="en-GB" sz="1400" dirty="0">
              <a:solidFill>
                <a:srgbClr val="FFFFFF"/>
              </a:solidFill>
            </a:endParaRPr>
          </a:p>
          <a:p>
            <a:pPr marL="285750" lvl="0" indent="-285750">
              <a:buFont typeface="Arial"/>
              <a:buChar char="•"/>
            </a:pPr>
            <a:r>
              <a:rPr lang="en-US" sz="1400" dirty="0">
                <a:solidFill>
                  <a:srgbClr val="FFFFFF"/>
                </a:solidFill>
              </a:rPr>
              <a:t>Criminal or civil?</a:t>
            </a:r>
            <a:endParaRPr lang="en-GB" sz="1400" dirty="0">
              <a:solidFill>
                <a:srgbClr val="FFFFFF"/>
              </a:solidFill>
            </a:endParaRPr>
          </a:p>
          <a:p>
            <a:endParaRPr lang="en-GB" sz="1400" dirty="0" smtClean="0">
              <a:solidFill>
                <a:srgbClr val="FFFFFF"/>
              </a:solidFill>
            </a:endParaRPr>
          </a:p>
          <a:p>
            <a:r>
              <a:rPr lang="en-GB" sz="1400" dirty="0" smtClean="0">
                <a:solidFill>
                  <a:srgbClr val="FFFFFF"/>
                </a:solidFill>
              </a:rPr>
              <a:t>3 </a:t>
            </a:r>
            <a:r>
              <a:rPr lang="en-GB" sz="1400" dirty="0">
                <a:solidFill>
                  <a:srgbClr val="FFFFFF"/>
                </a:solidFill>
              </a:rPr>
              <a:t>primary issues:</a:t>
            </a:r>
          </a:p>
          <a:p>
            <a:pPr marL="285750" lvl="0" indent="-285750">
              <a:buFont typeface="Arial"/>
              <a:buChar char="•"/>
            </a:pPr>
            <a:r>
              <a:rPr lang="en-US" sz="1400" dirty="0">
                <a:solidFill>
                  <a:srgbClr val="FFFFFF"/>
                </a:solidFill>
              </a:rPr>
              <a:t>Confirmation of the identity of the internal (if appropriate) and external target</a:t>
            </a:r>
            <a:endParaRPr lang="en-GB" sz="1400" dirty="0">
              <a:solidFill>
                <a:srgbClr val="FFFFFF"/>
              </a:solidFill>
            </a:endParaRPr>
          </a:p>
          <a:p>
            <a:pPr marL="285750" lvl="0" indent="-285750">
              <a:buFont typeface="Arial"/>
              <a:buChar char="•"/>
            </a:pPr>
            <a:r>
              <a:rPr lang="en-US" sz="1400" dirty="0">
                <a:solidFill>
                  <a:srgbClr val="FFFFFF"/>
                </a:solidFill>
              </a:rPr>
              <a:t>Identification of the nature, quality and quantity of evidence required to achieve objectives</a:t>
            </a:r>
            <a:endParaRPr lang="en-GB" sz="1400" dirty="0">
              <a:solidFill>
                <a:srgbClr val="FFFFFF"/>
              </a:solidFill>
            </a:endParaRPr>
          </a:p>
          <a:p>
            <a:pPr marL="285750" lvl="0" indent="-285750">
              <a:buFont typeface="Arial"/>
              <a:buChar char="•"/>
            </a:pPr>
            <a:r>
              <a:rPr lang="en-US" sz="1400" dirty="0">
                <a:solidFill>
                  <a:srgbClr val="FFFFFF"/>
                </a:solidFill>
              </a:rPr>
              <a:t>A determination of how evidence to be gathered - sources</a:t>
            </a:r>
            <a:endParaRPr lang="en-GB" sz="1400" dirty="0">
              <a:solidFill>
                <a:srgbClr val="FFFFFF"/>
              </a:solidFill>
            </a:endParaRPr>
          </a:p>
          <a:p>
            <a:pPr marL="285750" lvl="0" indent="-285750">
              <a:buFont typeface="Arial"/>
              <a:buChar char="•"/>
            </a:pPr>
            <a:endParaRPr lang="en-US" sz="1400" dirty="0">
              <a:solidFill>
                <a:srgbClr val="FFFFFF"/>
              </a:solidFill>
            </a:endParaRPr>
          </a:p>
          <a:p>
            <a:pPr marL="285750" lvl="0" indent="-285750">
              <a:buFont typeface="Arial"/>
              <a:buChar char="•"/>
            </a:pPr>
            <a:endParaRPr lang="en-GB" sz="1400" dirty="0">
              <a:solidFill>
                <a:srgbClr val="FFFFFF"/>
              </a:solidFill>
            </a:endParaRPr>
          </a:p>
          <a:p>
            <a:pPr marL="285750" lvl="0" indent="-285750">
              <a:buFont typeface="Arial"/>
              <a:buChar char="•"/>
            </a:pPr>
            <a:endParaRPr lang="en-GB" sz="1400" dirty="0">
              <a:solidFill>
                <a:srgbClr val="FFFFFF"/>
              </a:solidFill>
            </a:endParaRPr>
          </a:p>
          <a:p>
            <a:pPr marL="285750" indent="-285750">
              <a:buFont typeface="Arial"/>
              <a:buChar char="•"/>
            </a:pPr>
            <a:endParaRPr lang="en-GB" sz="1400" dirty="0">
              <a:solidFill>
                <a:srgbClr val="FFFFFF"/>
              </a:solidFill>
            </a:endParaRPr>
          </a:p>
        </p:txBody>
      </p:sp>
      <p:sp>
        <p:nvSpPr>
          <p:cNvPr id="7" name="Rectangle 6"/>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8" name="Rectangle 7"/>
          <p:cNvSpPr/>
          <p:nvPr/>
        </p:nvSpPr>
        <p:spPr>
          <a:xfrm>
            <a:off x="2756884" y="781008"/>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Legal</a:t>
            </a:r>
            <a:endParaRPr lang="en-US" sz="1400" dirty="0">
              <a:ln w="12700">
                <a:solidFill>
                  <a:schemeClr val="bg1"/>
                </a:solidFill>
              </a:ln>
              <a:solidFill>
                <a:srgbClr val="FFFFFF"/>
              </a:solidFill>
              <a:latin typeface="Droid Sans"/>
              <a:cs typeface="Droid Sans"/>
            </a:endParaRPr>
          </a:p>
        </p:txBody>
      </p:sp>
      <p:sp>
        <p:nvSpPr>
          <p:cNvPr id="10" name="Rectangle 9"/>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77579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99592" y="635374"/>
            <a:ext cx="1584176"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22 </a:t>
            </a:r>
            <a:endParaRPr lang="en-US" sz="2800" dirty="0">
              <a:ln w="12700">
                <a:solidFill>
                  <a:schemeClr val="bg1"/>
                </a:solidFill>
              </a:ln>
              <a:solidFill>
                <a:srgbClr val="FFFFFF"/>
              </a:solidFill>
              <a:latin typeface="Droid Sans"/>
              <a:cs typeface="Droid Sans"/>
            </a:endParaRPr>
          </a:p>
        </p:txBody>
      </p:sp>
      <p:sp>
        <p:nvSpPr>
          <p:cNvPr id="9" name="Rectangle 8"/>
          <p:cNvSpPr/>
          <p:nvPr/>
        </p:nvSpPr>
        <p:spPr>
          <a:xfrm>
            <a:off x="899592" y="1419622"/>
            <a:ext cx="7776864" cy="3385542"/>
          </a:xfrm>
          <a:prstGeom prst="rect">
            <a:avLst/>
          </a:prstGeom>
          <a:noFill/>
          <a:ln>
            <a:noFill/>
          </a:ln>
        </p:spPr>
        <p:txBody>
          <a:bodyPr wrap="square">
            <a:spAutoFit/>
          </a:bodyPr>
          <a:lstStyle/>
          <a:p>
            <a:endParaRPr lang="en-US" sz="1400" dirty="0" smtClean="0">
              <a:solidFill>
                <a:srgbClr val="FFFFFF"/>
              </a:solidFill>
            </a:endParaRPr>
          </a:p>
          <a:p>
            <a:r>
              <a:rPr lang="en-US" sz="1400" dirty="0">
                <a:solidFill>
                  <a:srgbClr val="FFFFFF"/>
                </a:solidFill>
              </a:rPr>
              <a:t>Also consider:</a:t>
            </a:r>
            <a:endParaRPr lang="en-GB" sz="1400" dirty="0">
              <a:solidFill>
                <a:srgbClr val="FFFFFF"/>
              </a:solidFill>
            </a:endParaRPr>
          </a:p>
          <a:p>
            <a:pPr marL="285750" lvl="0" indent="-285750">
              <a:buFont typeface="Arial"/>
              <a:buChar char="•"/>
            </a:pPr>
            <a:r>
              <a:rPr lang="en-US" sz="1400" dirty="0">
                <a:solidFill>
                  <a:srgbClr val="FFFFFF"/>
                </a:solidFill>
              </a:rPr>
              <a:t>Compensation options including 'ex-gratia' payments</a:t>
            </a:r>
            <a:endParaRPr lang="en-GB" sz="1400" dirty="0">
              <a:solidFill>
                <a:srgbClr val="FFFFFF"/>
              </a:solidFill>
            </a:endParaRPr>
          </a:p>
          <a:p>
            <a:pPr marL="285750" lvl="0" indent="-285750">
              <a:buFont typeface="Arial"/>
              <a:buChar char="•"/>
            </a:pPr>
            <a:r>
              <a:rPr lang="en-US" sz="1400" dirty="0">
                <a:solidFill>
                  <a:srgbClr val="FFFFFF"/>
                </a:solidFill>
              </a:rPr>
              <a:t>Advice on the legal positions should employees leave the </a:t>
            </a:r>
            <a:r>
              <a:rPr lang="en-US" sz="1400" dirty="0" smtClean="0">
                <a:solidFill>
                  <a:srgbClr val="FFFFFF"/>
                </a:solidFill>
              </a:rPr>
              <a:t>organisation </a:t>
            </a:r>
            <a:r>
              <a:rPr lang="en-US" sz="1400" dirty="0">
                <a:solidFill>
                  <a:srgbClr val="FFFFFF"/>
                </a:solidFill>
              </a:rPr>
              <a:t>during crisis</a:t>
            </a:r>
            <a:endParaRPr lang="en-GB" sz="1400" dirty="0">
              <a:solidFill>
                <a:srgbClr val="FFFFFF"/>
              </a:solidFill>
            </a:endParaRPr>
          </a:p>
          <a:p>
            <a:pPr marL="285750" lvl="0" indent="-285750">
              <a:buFont typeface="Arial"/>
              <a:buChar char="•"/>
            </a:pPr>
            <a:r>
              <a:rPr lang="en-US" sz="1400" dirty="0">
                <a:solidFill>
                  <a:srgbClr val="FFFFFF"/>
                </a:solidFill>
              </a:rPr>
              <a:t>Positions on defamatory press coverage</a:t>
            </a:r>
            <a:endParaRPr lang="en-GB" sz="1400" dirty="0">
              <a:solidFill>
                <a:srgbClr val="FFFFFF"/>
              </a:solidFill>
            </a:endParaRPr>
          </a:p>
          <a:p>
            <a:pPr marL="285750" lvl="0" indent="-285750">
              <a:buFont typeface="Arial"/>
              <a:buChar char="•"/>
            </a:pPr>
            <a:r>
              <a:rPr lang="en-US" sz="1400" dirty="0">
                <a:solidFill>
                  <a:srgbClr val="FFFFFF"/>
                </a:solidFill>
              </a:rPr>
              <a:t>Fraud</a:t>
            </a:r>
            <a:endParaRPr lang="en-GB" sz="1400" dirty="0">
              <a:solidFill>
                <a:srgbClr val="FFFFFF"/>
              </a:solidFill>
            </a:endParaRPr>
          </a:p>
          <a:p>
            <a:pPr marL="285750" lvl="0" indent="-285750">
              <a:buFont typeface="Arial"/>
              <a:buChar char="•"/>
            </a:pPr>
            <a:r>
              <a:rPr lang="en-US" sz="1400" dirty="0">
                <a:solidFill>
                  <a:srgbClr val="FFFFFF"/>
                </a:solidFill>
              </a:rPr>
              <a:t>Handling of any witnesses</a:t>
            </a:r>
            <a:endParaRPr lang="en-GB" sz="1400" dirty="0">
              <a:solidFill>
                <a:srgbClr val="FFFFFF"/>
              </a:solidFill>
            </a:endParaRPr>
          </a:p>
          <a:p>
            <a:pPr marL="285750" lvl="0" indent="-285750">
              <a:buFont typeface="Arial"/>
              <a:buChar char="•"/>
            </a:pPr>
            <a:r>
              <a:rPr lang="en-US" sz="1400" dirty="0">
                <a:solidFill>
                  <a:srgbClr val="FFFFFF"/>
                </a:solidFill>
              </a:rPr>
              <a:t>Advice on any course of action that involves litigation and outlining the potential implications for the </a:t>
            </a:r>
            <a:r>
              <a:rPr lang="en-US" sz="1400" dirty="0" smtClean="0">
                <a:solidFill>
                  <a:srgbClr val="FFFFFF"/>
                </a:solidFill>
              </a:rPr>
              <a:t>organisation </a:t>
            </a:r>
            <a:r>
              <a:rPr lang="en-US" sz="1400" dirty="0">
                <a:solidFill>
                  <a:srgbClr val="FFFFFF"/>
                </a:solidFill>
              </a:rPr>
              <a:t>and Crisis Team</a:t>
            </a:r>
            <a:endParaRPr lang="en-GB" sz="1400" dirty="0">
              <a:solidFill>
                <a:srgbClr val="FFFFFF"/>
              </a:solidFill>
            </a:endParaRPr>
          </a:p>
          <a:p>
            <a:pPr marL="285750" lvl="0" indent="-285750">
              <a:buFont typeface="Arial"/>
              <a:buChar char="•"/>
            </a:pPr>
            <a:r>
              <a:rPr lang="en-US" sz="1400" dirty="0">
                <a:solidFill>
                  <a:srgbClr val="FFFFFF"/>
                </a:solidFill>
              </a:rPr>
              <a:t>The use of litigation as a tool - civil remedies - Orders</a:t>
            </a:r>
            <a:endParaRPr lang="en-GB" sz="1400" dirty="0">
              <a:solidFill>
                <a:srgbClr val="FFFFFF"/>
              </a:solidFill>
            </a:endParaRPr>
          </a:p>
          <a:p>
            <a:pPr marL="285750" lvl="0" indent="-285750">
              <a:buFont typeface="Arial"/>
              <a:buChar char="•"/>
            </a:pPr>
            <a:r>
              <a:rPr lang="en-US" sz="1400" dirty="0">
                <a:solidFill>
                  <a:srgbClr val="FFFFFF"/>
                </a:solidFill>
              </a:rPr>
              <a:t>Advice on timescales of legal process/possible actions</a:t>
            </a:r>
            <a:endParaRPr lang="en-GB" sz="1400" dirty="0">
              <a:solidFill>
                <a:srgbClr val="FFFFFF"/>
              </a:solidFill>
            </a:endParaRPr>
          </a:p>
          <a:p>
            <a:pPr marL="285750" lvl="0" indent="-285750">
              <a:buFont typeface="Arial"/>
              <a:buChar char="•"/>
            </a:pPr>
            <a:endParaRPr lang="en-US" sz="1400" dirty="0">
              <a:solidFill>
                <a:srgbClr val="FFFFFF"/>
              </a:solidFill>
            </a:endParaRPr>
          </a:p>
          <a:p>
            <a:pPr marL="285750" lvl="0" indent="-285750">
              <a:buFont typeface="Arial"/>
              <a:buChar char="•"/>
            </a:pPr>
            <a:endParaRPr lang="en-GB" sz="1400" dirty="0">
              <a:solidFill>
                <a:srgbClr val="FFFFFF"/>
              </a:solidFill>
            </a:endParaRPr>
          </a:p>
          <a:p>
            <a:pPr marL="285750" lvl="0" indent="-285750">
              <a:buFont typeface="Arial"/>
              <a:buChar char="•"/>
            </a:pPr>
            <a:endParaRPr lang="en-GB" sz="1400" dirty="0">
              <a:solidFill>
                <a:srgbClr val="FFFFFF"/>
              </a:solidFill>
            </a:endParaRPr>
          </a:p>
          <a:p>
            <a:pPr marL="285750" indent="-285750">
              <a:buFont typeface="Arial"/>
              <a:buChar char="•"/>
            </a:pPr>
            <a:endParaRPr lang="en-GB" sz="1400" dirty="0">
              <a:solidFill>
                <a:srgbClr val="FFFFFF"/>
              </a:solidFill>
            </a:endParaRPr>
          </a:p>
        </p:txBody>
      </p:sp>
      <p:sp>
        <p:nvSpPr>
          <p:cNvPr id="7" name="Rectangle 6"/>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8" name="Rectangle 7"/>
          <p:cNvSpPr/>
          <p:nvPr/>
        </p:nvSpPr>
        <p:spPr>
          <a:xfrm>
            <a:off x="2756884" y="781008"/>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Legal</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3574997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99592" y="635374"/>
            <a:ext cx="1584176"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23 </a:t>
            </a:r>
            <a:endParaRPr lang="en-US" sz="2800" dirty="0">
              <a:ln w="12700">
                <a:solidFill>
                  <a:schemeClr val="bg1"/>
                </a:solidFill>
              </a:ln>
              <a:solidFill>
                <a:srgbClr val="FFFFFF"/>
              </a:solidFill>
              <a:latin typeface="Droid Sans"/>
              <a:cs typeface="Droid Sans"/>
            </a:endParaRPr>
          </a:p>
        </p:txBody>
      </p:sp>
      <p:sp>
        <p:nvSpPr>
          <p:cNvPr id="9" name="Rectangle 8"/>
          <p:cNvSpPr/>
          <p:nvPr/>
        </p:nvSpPr>
        <p:spPr>
          <a:xfrm>
            <a:off x="899592" y="1419622"/>
            <a:ext cx="7776864" cy="1815882"/>
          </a:xfrm>
          <a:prstGeom prst="rect">
            <a:avLst/>
          </a:prstGeom>
          <a:noFill/>
          <a:ln>
            <a:noFill/>
          </a:ln>
        </p:spPr>
        <p:txBody>
          <a:bodyPr wrap="square">
            <a:spAutoFit/>
          </a:bodyPr>
          <a:lstStyle/>
          <a:p>
            <a:endParaRPr lang="en-US" sz="1400" dirty="0" smtClean="0">
              <a:solidFill>
                <a:srgbClr val="FFFFFF"/>
              </a:solidFill>
            </a:endParaRPr>
          </a:p>
          <a:p>
            <a:r>
              <a:rPr lang="en-US" sz="1400" dirty="0" smtClean="0">
                <a:solidFill>
                  <a:srgbClr val="FFFFFF"/>
                </a:solidFill>
              </a:rPr>
              <a:t>Analysis </a:t>
            </a:r>
            <a:r>
              <a:rPr lang="en-US" sz="1400" dirty="0">
                <a:solidFill>
                  <a:srgbClr val="FFFFFF"/>
                </a:solidFill>
              </a:rPr>
              <a:t>of </a:t>
            </a:r>
            <a:r>
              <a:rPr lang="en-US" sz="1400" dirty="0" smtClean="0">
                <a:solidFill>
                  <a:srgbClr val="FFFFFF"/>
                </a:solidFill>
              </a:rPr>
              <a:t>impact:</a:t>
            </a:r>
            <a:endParaRPr lang="en-GB" sz="1400" dirty="0">
              <a:solidFill>
                <a:srgbClr val="FFFFFF"/>
              </a:solidFill>
            </a:endParaRPr>
          </a:p>
          <a:p>
            <a:pPr marL="285750" lvl="0" indent="-285750">
              <a:buFont typeface="Arial"/>
              <a:buChar char="•"/>
            </a:pPr>
            <a:r>
              <a:rPr lang="en-US" sz="1400" dirty="0">
                <a:solidFill>
                  <a:srgbClr val="FFFFFF"/>
                </a:solidFill>
              </a:rPr>
              <a:t>What has happened? </a:t>
            </a:r>
            <a:endParaRPr lang="en-GB" sz="1400" dirty="0">
              <a:solidFill>
                <a:srgbClr val="FFFFFF"/>
              </a:solidFill>
            </a:endParaRPr>
          </a:p>
          <a:p>
            <a:pPr marL="285750" lvl="0" indent="-285750">
              <a:buFont typeface="Arial"/>
              <a:buChar char="•"/>
            </a:pPr>
            <a:r>
              <a:rPr lang="en-US" sz="1400" dirty="0">
                <a:solidFill>
                  <a:srgbClr val="FFFFFF"/>
                </a:solidFill>
              </a:rPr>
              <a:t>Could this call into question the reputation of the </a:t>
            </a:r>
            <a:r>
              <a:rPr lang="en-US" sz="1400" dirty="0" smtClean="0">
                <a:solidFill>
                  <a:srgbClr val="FFFFFF"/>
                </a:solidFill>
              </a:rPr>
              <a:t>organisation, </a:t>
            </a:r>
            <a:r>
              <a:rPr lang="en-US" sz="1400" dirty="0">
                <a:solidFill>
                  <a:srgbClr val="FFFFFF"/>
                </a:solidFill>
              </a:rPr>
              <a:t>the group or the industry?</a:t>
            </a:r>
            <a:endParaRPr lang="en-GB" sz="1400" dirty="0">
              <a:solidFill>
                <a:srgbClr val="FFFFFF"/>
              </a:solidFill>
            </a:endParaRPr>
          </a:p>
          <a:p>
            <a:pPr marL="285750" lvl="0" indent="-285750">
              <a:buFont typeface="Arial"/>
              <a:buChar char="•"/>
            </a:pPr>
            <a:r>
              <a:rPr lang="en-US" sz="1400" dirty="0">
                <a:solidFill>
                  <a:srgbClr val="FFFFFF"/>
                </a:solidFill>
              </a:rPr>
              <a:t>Does it question our health and safety standards/record in this area?</a:t>
            </a:r>
            <a:endParaRPr lang="en-GB" sz="1400" dirty="0">
              <a:solidFill>
                <a:srgbClr val="FFFFFF"/>
              </a:solidFill>
            </a:endParaRPr>
          </a:p>
          <a:p>
            <a:pPr marL="285750" lvl="0" indent="-285750">
              <a:buFont typeface="Arial"/>
              <a:buChar char="•"/>
            </a:pPr>
            <a:r>
              <a:rPr lang="en-US" sz="1400" dirty="0">
                <a:solidFill>
                  <a:srgbClr val="FFFFFF"/>
                </a:solidFill>
              </a:rPr>
              <a:t>Is this an isolated incident - has this happened before - is there more to come?</a:t>
            </a:r>
            <a:endParaRPr lang="en-GB" sz="1400" dirty="0">
              <a:solidFill>
                <a:srgbClr val="FFFFFF"/>
              </a:solidFill>
            </a:endParaRPr>
          </a:p>
          <a:p>
            <a:pPr marL="285750" lvl="0" indent="-285750">
              <a:buFont typeface="Arial"/>
              <a:buChar char="•"/>
            </a:pPr>
            <a:r>
              <a:rPr lang="en-US" sz="1400" dirty="0">
                <a:solidFill>
                  <a:srgbClr val="FFFFFF"/>
                </a:solidFill>
              </a:rPr>
              <a:t>Is there anyone else (culpably) involved </a:t>
            </a:r>
            <a:r>
              <a:rPr lang="en-US" sz="1400" dirty="0" smtClean="0">
                <a:solidFill>
                  <a:srgbClr val="FFFFFF"/>
                </a:solidFill>
              </a:rPr>
              <a:t>?</a:t>
            </a:r>
            <a:endParaRPr lang="en-GB" sz="1400" dirty="0">
              <a:solidFill>
                <a:srgbClr val="FFFFFF"/>
              </a:solidFill>
            </a:endParaRPr>
          </a:p>
          <a:p>
            <a:pPr marL="285750" lvl="0" indent="-285750">
              <a:buFont typeface="Arial"/>
              <a:buChar char="•"/>
            </a:pPr>
            <a:r>
              <a:rPr lang="en-US" sz="1400" dirty="0">
                <a:solidFill>
                  <a:srgbClr val="FFFFFF"/>
                </a:solidFill>
              </a:rPr>
              <a:t>What is the worse case - how bad could it </a:t>
            </a:r>
            <a:r>
              <a:rPr lang="en-US" sz="1400" dirty="0" smtClean="0">
                <a:solidFill>
                  <a:srgbClr val="FFFFFF"/>
                </a:solidFill>
              </a:rPr>
              <a:t>get?</a:t>
            </a:r>
            <a:endParaRPr lang="en-GB" sz="1400" dirty="0">
              <a:solidFill>
                <a:srgbClr val="FFFFFF"/>
              </a:solidFill>
            </a:endParaRPr>
          </a:p>
        </p:txBody>
      </p:sp>
      <p:sp>
        <p:nvSpPr>
          <p:cNvPr id="7" name="Rectangle 6"/>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8" name="Rectangle 7"/>
          <p:cNvSpPr/>
          <p:nvPr/>
        </p:nvSpPr>
        <p:spPr>
          <a:xfrm>
            <a:off x="2756884" y="781008"/>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Reputation</a:t>
            </a:r>
            <a:endParaRPr lang="en-US" sz="1400" dirty="0">
              <a:ln w="12700">
                <a:solidFill>
                  <a:schemeClr val="bg1"/>
                </a:solidFill>
              </a:ln>
              <a:solidFill>
                <a:srgbClr val="FFFFFF"/>
              </a:solidFill>
              <a:latin typeface="Droid Sans"/>
              <a:cs typeface="Droid Sans"/>
            </a:endParaRPr>
          </a:p>
        </p:txBody>
      </p:sp>
      <p:sp>
        <p:nvSpPr>
          <p:cNvPr id="10" name="Rectangle 9"/>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92976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99592" y="635374"/>
            <a:ext cx="1584176"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24 </a:t>
            </a:r>
            <a:endParaRPr lang="en-US" sz="2800" dirty="0">
              <a:ln w="12700">
                <a:solidFill>
                  <a:schemeClr val="bg1"/>
                </a:solidFill>
              </a:ln>
              <a:solidFill>
                <a:srgbClr val="FFFFFF"/>
              </a:solidFill>
              <a:latin typeface="Droid Sans"/>
              <a:cs typeface="Droid Sans"/>
            </a:endParaRPr>
          </a:p>
        </p:txBody>
      </p:sp>
      <p:sp>
        <p:nvSpPr>
          <p:cNvPr id="9" name="Rectangle 8"/>
          <p:cNvSpPr/>
          <p:nvPr/>
        </p:nvSpPr>
        <p:spPr>
          <a:xfrm>
            <a:off x="899592" y="1419622"/>
            <a:ext cx="7776864" cy="2893100"/>
          </a:xfrm>
          <a:prstGeom prst="rect">
            <a:avLst/>
          </a:prstGeom>
          <a:noFill/>
          <a:ln>
            <a:noFill/>
          </a:ln>
        </p:spPr>
        <p:txBody>
          <a:bodyPr wrap="square">
            <a:spAutoFit/>
          </a:bodyPr>
          <a:lstStyle/>
          <a:p>
            <a:endParaRPr lang="en-US" sz="1400" dirty="0" smtClean="0">
              <a:solidFill>
                <a:srgbClr val="FFFFFF"/>
              </a:solidFill>
            </a:endParaRPr>
          </a:p>
          <a:p>
            <a:r>
              <a:rPr lang="en-US" sz="1400" dirty="0">
                <a:solidFill>
                  <a:srgbClr val="FFFFFF"/>
                </a:solidFill>
              </a:rPr>
              <a:t>O</a:t>
            </a:r>
            <a:r>
              <a:rPr lang="en-US" sz="1400" dirty="0" smtClean="0">
                <a:solidFill>
                  <a:srgbClr val="FFFFFF"/>
                </a:solidFill>
              </a:rPr>
              <a:t>rganisation Objectives:</a:t>
            </a:r>
            <a:endParaRPr lang="en-GB" sz="1400" dirty="0">
              <a:solidFill>
                <a:srgbClr val="FFFFFF"/>
              </a:solidFill>
            </a:endParaRPr>
          </a:p>
          <a:p>
            <a:pPr marL="285750" indent="-285750">
              <a:buFont typeface="Arial"/>
              <a:buChar char="•"/>
            </a:pPr>
            <a:r>
              <a:rPr lang="en-GB" sz="1400" dirty="0">
                <a:solidFill>
                  <a:srgbClr val="FFFFFF"/>
                </a:solidFill>
              </a:rPr>
              <a:t>What are the </a:t>
            </a:r>
            <a:r>
              <a:rPr lang="en-GB" sz="1400" dirty="0" smtClean="0">
                <a:solidFill>
                  <a:srgbClr val="FFFFFF"/>
                </a:solidFill>
              </a:rPr>
              <a:t>organisation’s objectives?</a:t>
            </a:r>
            <a:endParaRPr lang="en-GB" sz="1400" dirty="0">
              <a:solidFill>
                <a:srgbClr val="FFFFFF"/>
              </a:solidFill>
            </a:endParaRPr>
          </a:p>
          <a:p>
            <a:endParaRPr lang="en-GB" sz="1400" dirty="0" smtClean="0">
              <a:solidFill>
                <a:srgbClr val="FFFFFF"/>
              </a:solidFill>
            </a:endParaRPr>
          </a:p>
          <a:p>
            <a:r>
              <a:rPr lang="en-GB" sz="1400" dirty="0" smtClean="0">
                <a:solidFill>
                  <a:srgbClr val="FFFFFF"/>
                </a:solidFill>
              </a:rPr>
              <a:t>Define </a:t>
            </a:r>
            <a:r>
              <a:rPr lang="en-GB" sz="1400" dirty="0">
                <a:solidFill>
                  <a:srgbClr val="FFFFFF"/>
                </a:solidFill>
              </a:rPr>
              <a:t>and prioritise:</a:t>
            </a:r>
          </a:p>
          <a:p>
            <a:pPr marL="285750" lvl="0" indent="-285750">
              <a:buFont typeface="Arial"/>
              <a:buChar char="•"/>
            </a:pPr>
            <a:r>
              <a:rPr lang="en-US" sz="1400" dirty="0">
                <a:solidFill>
                  <a:srgbClr val="FFFFFF"/>
                </a:solidFill>
              </a:rPr>
              <a:t>Containment - can the crisis be contained - how can we put a </a:t>
            </a:r>
            <a:r>
              <a:rPr lang="en-US" sz="1400" dirty="0" smtClean="0">
                <a:solidFill>
                  <a:srgbClr val="FFFFFF"/>
                </a:solidFill>
              </a:rPr>
              <a:t>cap </a:t>
            </a:r>
            <a:r>
              <a:rPr lang="en-US" sz="1400" dirty="0">
                <a:solidFill>
                  <a:srgbClr val="FFFFFF"/>
                </a:solidFill>
              </a:rPr>
              <a:t>on speculation and publicity?</a:t>
            </a:r>
            <a:endParaRPr lang="en-GB" sz="1400" dirty="0">
              <a:solidFill>
                <a:srgbClr val="FFFFFF"/>
              </a:solidFill>
            </a:endParaRPr>
          </a:p>
          <a:p>
            <a:pPr marL="285750" lvl="0" indent="-285750">
              <a:buFont typeface="Arial"/>
              <a:buChar char="•"/>
            </a:pPr>
            <a:r>
              <a:rPr lang="en-US" sz="1400" dirty="0">
                <a:solidFill>
                  <a:srgbClr val="FFFFFF"/>
                </a:solidFill>
              </a:rPr>
              <a:t>Refer to the geographical name of the location</a:t>
            </a:r>
            <a:endParaRPr lang="en-GB" sz="1400" dirty="0">
              <a:solidFill>
                <a:srgbClr val="FFFFFF"/>
              </a:solidFill>
            </a:endParaRPr>
          </a:p>
          <a:p>
            <a:pPr marL="285750" lvl="0" indent="-285750">
              <a:buFont typeface="Arial"/>
              <a:buChar char="•"/>
            </a:pPr>
            <a:r>
              <a:rPr lang="en-US" sz="1400" dirty="0" smtClean="0">
                <a:solidFill>
                  <a:srgbClr val="FFFFFF"/>
                </a:solidFill>
              </a:rPr>
              <a:t>What </a:t>
            </a:r>
            <a:r>
              <a:rPr lang="en-US" sz="1400" dirty="0">
                <a:solidFill>
                  <a:srgbClr val="FFFFFF"/>
                </a:solidFill>
              </a:rPr>
              <a:t>are the </a:t>
            </a:r>
            <a:r>
              <a:rPr lang="en-US" sz="1400" dirty="0" smtClean="0">
                <a:solidFill>
                  <a:srgbClr val="FFFFFF"/>
                </a:solidFill>
              </a:rPr>
              <a:t>timescales?</a:t>
            </a:r>
            <a:endParaRPr lang="en-GB" sz="1400" dirty="0">
              <a:solidFill>
                <a:srgbClr val="FFFFFF"/>
              </a:solidFill>
            </a:endParaRPr>
          </a:p>
          <a:p>
            <a:pPr marL="285750" lvl="0" indent="-285750">
              <a:buFont typeface="Arial"/>
              <a:buChar char="•"/>
            </a:pPr>
            <a:r>
              <a:rPr lang="en-US" sz="1400" dirty="0">
                <a:solidFill>
                  <a:srgbClr val="FFFFFF"/>
                </a:solidFill>
              </a:rPr>
              <a:t>How long will the crisis run?</a:t>
            </a:r>
            <a:endParaRPr lang="en-GB" sz="1400" dirty="0">
              <a:solidFill>
                <a:srgbClr val="FFFFFF"/>
              </a:solidFill>
            </a:endParaRPr>
          </a:p>
          <a:p>
            <a:endParaRPr lang="en-US" sz="1400" b="1" dirty="0">
              <a:solidFill>
                <a:srgbClr val="FFFFFF"/>
              </a:solidFill>
            </a:endParaRPr>
          </a:p>
          <a:p>
            <a:endParaRPr lang="en-GB" sz="1400" dirty="0">
              <a:solidFill>
                <a:srgbClr val="FFFFFF"/>
              </a:solidFill>
            </a:endParaRPr>
          </a:p>
          <a:p>
            <a:pPr marL="285750" lvl="0" indent="-285750">
              <a:buFont typeface="Arial"/>
              <a:buChar char="•"/>
            </a:pPr>
            <a:endParaRPr lang="en-GB" sz="1400" dirty="0">
              <a:solidFill>
                <a:srgbClr val="FFFFFF"/>
              </a:solidFill>
            </a:endParaRPr>
          </a:p>
          <a:p>
            <a:pPr marL="285750" indent="-285750">
              <a:buFont typeface="Arial"/>
              <a:buChar char="•"/>
            </a:pPr>
            <a:endParaRPr lang="en-GB" sz="1400" dirty="0">
              <a:solidFill>
                <a:srgbClr val="FFFFFF"/>
              </a:solidFill>
            </a:endParaRPr>
          </a:p>
        </p:txBody>
      </p:sp>
      <p:sp>
        <p:nvSpPr>
          <p:cNvPr id="7" name="Rectangle 6"/>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8" name="Rectangle 7"/>
          <p:cNvSpPr/>
          <p:nvPr/>
        </p:nvSpPr>
        <p:spPr>
          <a:xfrm>
            <a:off x="2756884" y="781008"/>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Reputation</a:t>
            </a:r>
            <a:endParaRPr lang="en-US" sz="1400" dirty="0">
              <a:ln w="12700">
                <a:solidFill>
                  <a:schemeClr val="bg1"/>
                </a:solidFill>
              </a:ln>
              <a:solidFill>
                <a:srgbClr val="FFFFFF"/>
              </a:solidFill>
              <a:latin typeface="Droid Sans"/>
              <a:cs typeface="Droid Sans"/>
            </a:endParaRPr>
          </a:p>
        </p:txBody>
      </p:sp>
      <p:sp>
        <p:nvSpPr>
          <p:cNvPr id="10" name="Rectangle 9"/>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300686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99592" y="635374"/>
            <a:ext cx="1584176"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25 </a:t>
            </a:r>
            <a:endParaRPr lang="en-US" sz="2800" dirty="0">
              <a:ln w="12700">
                <a:solidFill>
                  <a:schemeClr val="bg1"/>
                </a:solidFill>
              </a:ln>
              <a:solidFill>
                <a:srgbClr val="FFFFFF"/>
              </a:solidFill>
              <a:latin typeface="Droid Sans"/>
              <a:cs typeface="Droid Sans"/>
            </a:endParaRPr>
          </a:p>
        </p:txBody>
      </p:sp>
      <p:sp>
        <p:nvSpPr>
          <p:cNvPr id="9" name="Rectangle 8"/>
          <p:cNvSpPr/>
          <p:nvPr/>
        </p:nvSpPr>
        <p:spPr>
          <a:xfrm>
            <a:off x="899592" y="1419622"/>
            <a:ext cx="7776864" cy="3970318"/>
          </a:xfrm>
          <a:prstGeom prst="rect">
            <a:avLst/>
          </a:prstGeom>
          <a:noFill/>
          <a:ln>
            <a:noFill/>
          </a:ln>
        </p:spPr>
        <p:txBody>
          <a:bodyPr wrap="square">
            <a:spAutoFit/>
          </a:bodyPr>
          <a:lstStyle/>
          <a:p>
            <a:endParaRPr lang="en-US" sz="1400" dirty="0" smtClean="0">
              <a:solidFill>
                <a:srgbClr val="FFFFFF"/>
              </a:solidFill>
            </a:endParaRPr>
          </a:p>
          <a:p>
            <a:r>
              <a:rPr lang="en-US" sz="1400" dirty="0" smtClean="0">
                <a:solidFill>
                  <a:srgbClr val="FFFFFF"/>
                </a:solidFill>
              </a:rPr>
              <a:t>Communications:</a:t>
            </a:r>
            <a:endParaRPr lang="en-GB" sz="1400" dirty="0">
              <a:solidFill>
                <a:srgbClr val="FFFFFF"/>
              </a:solidFill>
            </a:endParaRPr>
          </a:p>
          <a:p>
            <a:pPr marL="285750" indent="-285750">
              <a:buFont typeface="Arial"/>
              <a:buChar char="•"/>
            </a:pPr>
            <a:r>
              <a:rPr lang="en-GB" sz="1400" dirty="0">
                <a:solidFill>
                  <a:srgbClr val="FFFFFF"/>
                </a:solidFill>
              </a:rPr>
              <a:t>What timescales are relevant? </a:t>
            </a:r>
            <a:endParaRPr lang="en-GB" sz="1400" dirty="0" smtClean="0">
              <a:solidFill>
                <a:srgbClr val="FFFFFF"/>
              </a:solidFill>
            </a:endParaRPr>
          </a:p>
          <a:p>
            <a:pPr marL="285750" indent="-285750">
              <a:buFont typeface="Arial"/>
              <a:buChar char="•"/>
            </a:pPr>
            <a:r>
              <a:rPr lang="en-US" sz="1400" dirty="0" smtClean="0">
                <a:solidFill>
                  <a:srgbClr val="FFFFFF"/>
                </a:solidFill>
              </a:rPr>
              <a:t>TV</a:t>
            </a:r>
            <a:r>
              <a:rPr lang="en-US" sz="1400" dirty="0">
                <a:solidFill>
                  <a:srgbClr val="FFFFFF"/>
                </a:solidFill>
              </a:rPr>
              <a:t>/Radio</a:t>
            </a:r>
            <a:endParaRPr lang="en-GB" sz="1400" dirty="0">
              <a:solidFill>
                <a:srgbClr val="FFFFFF"/>
              </a:solidFill>
            </a:endParaRPr>
          </a:p>
          <a:p>
            <a:pPr marL="285750" lvl="0" indent="-285750">
              <a:buFont typeface="Arial"/>
              <a:buChar char="•"/>
            </a:pPr>
            <a:r>
              <a:rPr lang="en-US" sz="1400" dirty="0">
                <a:solidFill>
                  <a:srgbClr val="FFFFFF"/>
                </a:solidFill>
              </a:rPr>
              <a:t>Print: daily, weekly</a:t>
            </a:r>
            <a:endParaRPr lang="en-GB" sz="1400" dirty="0">
              <a:solidFill>
                <a:srgbClr val="FFFFFF"/>
              </a:solidFill>
            </a:endParaRPr>
          </a:p>
          <a:p>
            <a:pPr marL="285750" lvl="0" indent="-285750">
              <a:buFont typeface="Arial"/>
              <a:buChar char="•"/>
            </a:pPr>
            <a:r>
              <a:rPr lang="en-US" sz="1400" dirty="0">
                <a:solidFill>
                  <a:srgbClr val="FFFFFF"/>
                </a:solidFill>
              </a:rPr>
              <a:t>Internet</a:t>
            </a:r>
            <a:endParaRPr lang="en-GB" sz="1400" dirty="0">
              <a:solidFill>
                <a:srgbClr val="FFFFFF"/>
              </a:solidFill>
            </a:endParaRPr>
          </a:p>
          <a:p>
            <a:pPr marL="285750" lvl="0" indent="-285750">
              <a:buFont typeface="Arial"/>
              <a:buChar char="•"/>
            </a:pPr>
            <a:r>
              <a:rPr lang="en-US" sz="1400" dirty="0">
                <a:solidFill>
                  <a:srgbClr val="FFFFFF"/>
                </a:solidFill>
              </a:rPr>
              <a:t>International wake-up time</a:t>
            </a:r>
            <a:endParaRPr lang="en-GB" sz="1400" dirty="0">
              <a:solidFill>
                <a:srgbClr val="FFFFFF"/>
              </a:solidFill>
            </a:endParaRPr>
          </a:p>
          <a:p>
            <a:pPr marL="285750" lvl="0" indent="-285750">
              <a:buFont typeface="Arial"/>
              <a:buChar char="•"/>
            </a:pPr>
            <a:r>
              <a:rPr lang="en-US" sz="1400" dirty="0">
                <a:solidFill>
                  <a:srgbClr val="FFFFFF"/>
                </a:solidFill>
              </a:rPr>
              <a:t>Is our holding statement sufficient?</a:t>
            </a:r>
            <a:endParaRPr lang="en-GB" sz="1400" dirty="0">
              <a:solidFill>
                <a:srgbClr val="FFFFFF"/>
              </a:solidFill>
            </a:endParaRPr>
          </a:p>
          <a:p>
            <a:pPr marL="285750" lvl="0" indent="-285750">
              <a:buFont typeface="Arial"/>
              <a:buChar char="•"/>
            </a:pPr>
            <a:r>
              <a:rPr lang="en-US" sz="1400" dirty="0">
                <a:solidFill>
                  <a:srgbClr val="FFFFFF"/>
                </a:solidFill>
              </a:rPr>
              <a:t>What are our audiences going to make of it? Segment and Define if not already done - prioritise communication</a:t>
            </a:r>
            <a:endParaRPr lang="en-GB" sz="1400" dirty="0">
              <a:solidFill>
                <a:srgbClr val="FFFFFF"/>
              </a:solidFill>
            </a:endParaRPr>
          </a:p>
          <a:p>
            <a:pPr marL="285750" lvl="0" indent="-285750">
              <a:buFont typeface="Arial"/>
              <a:buChar char="•"/>
            </a:pPr>
            <a:r>
              <a:rPr lang="en-US" sz="1400" dirty="0" smtClean="0">
                <a:solidFill>
                  <a:srgbClr val="FFFFFF"/>
                </a:solidFill>
              </a:rPr>
              <a:t>Investor relations</a:t>
            </a:r>
            <a:endParaRPr lang="en-GB" sz="1400" dirty="0">
              <a:solidFill>
                <a:srgbClr val="FFFFFF"/>
              </a:solidFill>
            </a:endParaRPr>
          </a:p>
          <a:p>
            <a:pPr marL="285750" lvl="0" indent="-285750">
              <a:buFont typeface="Arial"/>
              <a:buChar char="•"/>
            </a:pPr>
            <a:r>
              <a:rPr lang="en-US" sz="1400" dirty="0">
                <a:solidFill>
                  <a:srgbClr val="FFFFFF"/>
                </a:solidFill>
              </a:rPr>
              <a:t>How quick and when can </a:t>
            </a:r>
            <a:r>
              <a:rPr lang="en-US" sz="1400" dirty="0" smtClean="0">
                <a:solidFill>
                  <a:srgbClr val="FFFFFF"/>
                </a:solidFill>
              </a:rPr>
              <a:t>communication be established?</a:t>
            </a:r>
            <a:endParaRPr lang="en-GB" sz="1400" dirty="0">
              <a:solidFill>
                <a:srgbClr val="FFFFFF"/>
              </a:solidFill>
            </a:endParaRPr>
          </a:p>
          <a:p>
            <a:pPr marL="285750" lvl="0" indent="-285750">
              <a:buFont typeface="Arial"/>
              <a:buChar char="•"/>
            </a:pPr>
            <a:r>
              <a:rPr lang="en-US" sz="1400" dirty="0">
                <a:solidFill>
                  <a:srgbClr val="FFFFFF"/>
                </a:solidFill>
              </a:rPr>
              <a:t>Who are our allies - who could help us with the message? And delivery (trade associations, HSE, MPs </a:t>
            </a:r>
            <a:r>
              <a:rPr lang="en-US" sz="1400" dirty="0" err="1">
                <a:solidFill>
                  <a:srgbClr val="FFFFFF"/>
                </a:solidFill>
              </a:rPr>
              <a:t>etc</a:t>
            </a:r>
            <a:r>
              <a:rPr lang="en-US" sz="1400" dirty="0">
                <a:solidFill>
                  <a:srgbClr val="FFFFFF"/>
                </a:solidFill>
              </a:rPr>
              <a:t>)</a:t>
            </a:r>
            <a:endParaRPr lang="en-GB" sz="1400" dirty="0">
              <a:solidFill>
                <a:srgbClr val="FFFFFF"/>
              </a:solidFill>
            </a:endParaRPr>
          </a:p>
          <a:p>
            <a:pPr marL="285750" indent="-285750">
              <a:buFont typeface="Arial"/>
              <a:buChar char="•"/>
            </a:pPr>
            <a:endParaRPr lang="en-US" sz="1400" b="1" dirty="0">
              <a:solidFill>
                <a:srgbClr val="FFFFFF"/>
              </a:solidFill>
            </a:endParaRPr>
          </a:p>
          <a:p>
            <a:endParaRPr lang="en-GB" sz="1400" dirty="0">
              <a:solidFill>
                <a:srgbClr val="FFFFFF"/>
              </a:solidFill>
            </a:endParaRPr>
          </a:p>
          <a:p>
            <a:pPr marL="285750" lvl="0" indent="-285750">
              <a:buFont typeface="Arial"/>
              <a:buChar char="•"/>
            </a:pPr>
            <a:endParaRPr lang="en-GB" sz="1400" dirty="0">
              <a:solidFill>
                <a:srgbClr val="FFFFFF"/>
              </a:solidFill>
            </a:endParaRPr>
          </a:p>
          <a:p>
            <a:pPr marL="285750" indent="-285750">
              <a:buFont typeface="Arial"/>
              <a:buChar char="•"/>
            </a:pPr>
            <a:endParaRPr lang="en-GB" sz="1400" dirty="0">
              <a:solidFill>
                <a:srgbClr val="FFFFFF"/>
              </a:solidFill>
            </a:endParaRPr>
          </a:p>
        </p:txBody>
      </p:sp>
      <p:sp>
        <p:nvSpPr>
          <p:cNvPr id="7" name="Rectangle 6"/>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8" name="Rectangle 7"/>
          <p:cNvSpPr/>
          <p:nvPr/>
        </p:nvSpPr>
        <p:spPr>
          <a:xfrm>
            <a:off x="2756884" y="781008"/>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Reputation</a:t>
            </a:r>
            <a:endParaRPr lang="en-US" sz="1400" dirty="0">
              <a:ln w="12700">
                <a:solidFill>
                  <a:schemeClr val="bg1"/>
                </a:solidFill>
              </a:ln>
              <a:solidFill>
                <a:srgbClr val="FFFFFF"/>
              </a:solidFill>
              <a:latin typeface="Droid Sans"/>
              <a:cs typeface="Droid Sans"/>
            </a:endParaRPr>
          </a:p>
        </p:txBody>
      </p:sp>
      <p:sp>
        <p:nvSpPr>
          <p:cNvPr id="10" name="Rectangle 9"/>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289204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99592" y="635374"/>
            <a:ext cx="1584176"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26 </a:t>
            </a:r>
            <a:endParaRPr lang="en-US" sz="2800" dirty="0">
              <a:ln w="12700">
                <a:solidFill>
                  <a:schemeClr val="bg1"/>
                </a:solidFill>
              </a:ln>
              <a:solidFill>
                <a:srgbClr val="FFFFFF"/>
              </a:solidFill>
              <a:latin typeface="Droid Sans"/>
              <a:cs typeface="Droid Sans"/>
            </a:endParaRPr>
          </a:p>
        </p:txBody>
      </p:sp>
      <p:sp>
        <p:nvSpPr>
          <p:cNvPr id="9" name="Rectangle 8"/>
          <p:cNvSpPr/>
          <p:nvPr/>
        </p:nvSpPr>
        <p:spPr>
          <a:xfrm>
            <a:off x="899592" y="1419622"/>
            <a:ext cx="7776864" cy="2246769"/>
          </a:xfrm>
          <a:prstGeom prst="rect">
            <a:avLst/>
          </a:prstGeom>
          <a:noFill/>
          <a:ln>
            <a:noFill/>
          </a:ln>
        </p:spPr>
        <p:txBody>
          <a:bodyPr wrap="square">
            <a:spAutoFit/>
          </a:bodyPr>
          <a:lstStyle/>
          <a:p>
            <a:endParaRPr lang="en-US" sz="1400" dirty="0" smtClean="0">
              <a:solidFill>
                <a:srgbClr val="FFFFFF"/>
              </a:solidFill>
            </a:endParaRPr>
          </a:p>
          <a:p>
            <a:r>
              <a:rPr lang="en-US" sz="1400" dirty="0">
                <a:solidFill>
                  <a:srgbClr val="FFFFFF"/>
                </a:solidFill>
              </a:rPr>
              <a:t>Project Management</a:t>
            </a:r>
            <a:endParaRPr lang="en-GB" sz="1400" dirty="0">
              <a:solidFill>
                <a:srgbClr val="FFFFFF"/>
              </a:solidFill>
            </a:endParaRPr>
          </a:p>
          <a:p>
            <a:pPr marL="285750" lvl="0" indent="-285750">
              <a:buFont typeface="Arial"/>
              <a:buChar char="•"/>
            </a:pPr>
            <a:r>
              <a:rPr lang="en-US" sz="1400" dirty="0">
                <a:solidFill>
                  <a:srgbClr val="FFFFFF"/>
                </a:solidFill>
              </a:rPr>
              <a:t>Actions required when?</a:t>
            </a:r>
            <a:endParaRPr lang="en-GB" sz="1400" dirty="0">
              <a:solidFill>
                <a:srgbClr val="FFFFFF"/>
              </a:solidFill>
            </a:endParaRPr>
          </a:p>
          <a:p>
            <a:pPr marL="285750" lvl="0" indent="-285750">
              <a:buFont typeface="Arial"/>
              <a:buChar char="•"/>
            </a:pPr>
            <a:r>
              <a:rPr lang="en-US" sz="1400" dirty="0">
                <a:solidFill>
                  <a:srgbClr val="FFFFFF"/>
                </a:solidFill>
              </a:rPr>
              <a:t>Specialist advisors required?</a:t>
            </a:r>
            <a:endParaRPr lang="en-GB" sz="1400" dirty="0">
              <a:solidFill>
                <a:srgbClr val="FFFFFF"/>
              </a:solidFill>
            </a:endParaRPr>
          </a:p>
          <a:p>
            <a:pPr marL="285750" lvl="0" indent="-285750">
              <a:buFont typeface="Arial"/>
              <a:buChar char="•"/>
            </a:pPr>
            <a:r>
              <a:rPr lang="en-US" sz="1400" dirty="0">
                <a:solidFill>
                  <a:srgbClr val="FFFFFF"/>
                </a:solidFill>
              </a:rPr>
              <a:t>What assistance could we provide </a:t>
            </a:r>
            <a:r>
              <a:rPr lang="en-US" sz="1400" dirty="0" smtClean="0">
                <a:solidFill>
                  <a:srgbClr val="FFFFFF"/>
                </a:solidFill>
              </a:rPr>
              <a:t>immediately </a:t>
            </a:r>
            <a:r>
              <a:rPr lang="en-US" sz="1400" dirty="0">
                <a:solidFill>
                  <a:srgbClr val="FFFFFF"/>
                </a:solidFill>
              </a:rPr>
              <a:t>to the site/people affected by the crisis to assist reputation management?</a:t>
            </a:r>
            <a:endParaRPr lang="en-GB" sz="1400" dirty="0">
              <a:solidFill>
                <a:srgbClr val="FFFFFF"/>
              </a:solidFill>
            </a:endParaRPr>
          </a:p>
          <a:p>
            <a:pPr marL="285750" indent="-285750">
              <a:buFont typeface="Arial"/>
              <a:buChar char="•"/>
            </a:pPr>
            <a:endParaRPr lang="en-US" sz="1400" b="1" dirty="0">
              <a:solidFill>
                <a:srgbClr val="FFFFFF"/>
              </a:solidFill>
            </a:endParaRPr>
          </a:p>
          <a:p>
            <a:endParaRPr lang="en-GB" sz="1400" dirty="0">
              <a:solidFill>
                <a:srgbClr val="FFFFFF"/>
              </a:solidFill>
            </a:endParaRPr>
          </a:p>
          <a:p>
            <a:pPr marL="285750" lvl="0" indent="-285750">
              <a:buFont typeface="Arial"/>
              <a:buChar char="•"/>
            </a:pPr>
            <a:endParaRPr lang="en-GB" sz="1400" dirty="0">
              <a:solidFill>
                <a:srgbClr val="FFFFFF"/>
              </a:solidFill>
            </a:endParaRPr>
          </a:p>
          <a:p>
            <a:pPr marL="285750" indent="-285750">
              <a:buFont typeface="Arial"/>
              <a:buChar char="•"/>
            </a:pPr>
            <a:endParaRPr lang="en-GB" sz="1400" dirty="0">
              <a:solidFill>
                <a:srgbClr val="FFFFFF"/>
              </a:solidFill>
            </a:endParaRPr>
          </a:p>
        </p:txBody>
      </p:sp>
      <p:sp>
        <p:nvSpPr>
          <p:cNvPr id="7" name="Rectangle 6"/>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8" name="Rectangle 7"/>
          <p:cNvSpPr/>
          <p:nvPr/>
        </p:nvSpPr>
        <p:spPr>
          <a:xfrm>
            <a:off x="2756884" y="781008"/>
            <a:ext cx="1167044" cy="307777"/>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Reputation</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4184941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99592" y="635374"/>
            <a:ext cx="1584176"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27 </a:t>
            </a:r>
            <a:endParaRPr lang="en-US" sz="2800" dirty="0">
              <a:ln w="12700">
                <a:solidFill>
                  <a:schemeClr val="bg1"/>
                </a:solidFill>
              </a:ln>
              <a:solidFill>
                <a:srgbClr val="FFFFFF"/>
              </a:solidFill>
              <a:latin typeface="Droid Sans"/>
              <a:cs typeface="Droid Sans"/>
            </a:endParaRPr>
          </a:p>
        </p:txBody>
      </p:sp>
      <p:sp>
        <p:nvSpPr>
          <p:cNvPr id="9" name="Rectangle 8"/>
          <p:cNvSpPr/>
          <p:nvPr/>
        </p:nvSpPr>
        <p:spPr>
          <a:xfrm>
            <a:off x="899592" y="1419622"/>
            <a:ext cx="7776864" cy="3108544"/>
          </a:xfrm>
          <a:prstGeom prst="rect">
            <a:avLst/>
          </a:prstGeom>
          <a:noFill/>
          <a:ln>
            <a:noFill/>
          </a:ln>
        </p:spPr>
        <p:txBody>
          <a:bodyPr wrap="square">
            <a:spAutoFit/>
          </a:bodyPr>
          <a:lstStyle/>
          <a:p>
            <a:endParaRPr lang="en-US" sz="1400" dirty="0" smtClean="0">
              <a:solidFill>
                <a:srgbClr val="FFFFFF"/>
              </a:solidFill>
            </a:endParaRPr>
          </a:p>
          <a:p>
            <a:r>
              <a:rPr lang="en-US" sz="1400" dirty="0">
                <a:solidFill>
                  <a:srgbClr val="FFFFFF"/>
                </a:solidFill>
              </a:rPr>
              <a:t>O</a:t>
            </a:r>
            <a:r>
              <a:rPr lang="en-US" sz="1400" dirty="0" smtClean="0">
                <a:solidFill>
                  <a:srgbClr val="FFFFFF"/>
                </a:solidFill>
              </a:rPr>
              <a:t>rganisation </a:t>
            </a:r>
            <a:r>
              <a:rPr lang="en-US" sz="1400" dirty="0">
                <a:solidFill>
                  <a:srgbClr val="FFFFFF"/>
                </a:solidFill>
              </a:rPr>
              <a:t>crisis management objectives will vary according to the type of </a:t>
            </a:r>
            <a:r>
              <a:rPr lang="en-US" sz="1400" dirty="0" smtClean="0">
                <a:solidFill>
                  <a:srgbClr val="FFFFFF"/>
                </a:solidFill>
              </a:rPr>
              <a:t>crisis. </a:t>
            </a:r>
            <a:r>
              <a:rPr lang="en-US" sz="1400" dirty="0">
                <a:solidFill>
                  <a:srgbClr val="FFFFFF"/>
                </a:solidFill>
              </a:rPr>
              <a:t>Remember the stated objectives of this plan:</a:t>
            </a:r>
            <a:endParaRPr lang="en-GB" sz="1400" dirty="0">
              <a:solidFill>
                <a:srgbClr val="FFFFFF"/>
              </a:solidFill>
            </a:endParaRPr>
          </a:p>
          <a:p>
            <a:pPr marL="285750" lvl="0" indent="-285750">
              <a:buFont typeface="Arial"/>
              <a:buChar char="•"/>
            </a:pPr>
            <a:r>
              <a:rPr lang="en-US" sz="1400" dirty="0">
                <a:solidFill>
                  <a:srgbClr val="FFFFFF"/>
                </a:solidFill>
              </a:rPr>
              <a:t>To save life</a:t>
            </a:r>
            <a:endParaRPr lang="en-GB" sz="1400" dirty="0">
              <a:solidFill>
                <a:srgbClr val="FFFFFF"/>
              </a:solidFill>
            </a:endParaRPr>
          </a:p>
          <a:p>
            <a:pPr marL="285750" lvl="0" indent="-285750">
              <a:buFont typeface="Arial"/>
              <a:buChar char="•"/>
            </a:pPr>
            <a:r>
              <a:rPr lang="en-US" sz="1400" dirty="0">
                <a:solidFill>
                  <a:srgbClr val="FFFFFF"/>
                </a:solidFill>
              </a:rPr>
              <a:t>To prevent the crisis/disaster escalating</a:t>
            </a:r>
            <a:endParaRPr lang="en-GB" sz="1400" dirty="0">
              <a:solidFill>
                <a:srgbClr val="FFFFFF"/>
              </a:solidFill>
            </a:endParaRPr>
          </a:p>
          <a:p>
            <a:pPr marL="285750" lvl="0" indent="-285750">
              <a:buFont typeface="Arial"/>
              <a:buChar char="•"/>
            </a:pPr>
            <a:r>
              <a:rPr lang="en-US" sz="1400" dirty="0">
                <a:solidFill>
                  <a:srgbClr val="FFFFFF"/>
                </a:solidFill>
              </a:rPr>
              <a:t>To relieve suffering (public, staff and relatives)</a:t>
            </a:r>
            <a:endParaRPr lang="en-GB" sz="1400" dirty="0">
              <a:solidFill>
                <a:srgbClr val="FFFFFF"/>
              </a:solidFill>
            </a:endParaRPr>
          </a:p>
          <a:p>
            <a:pPr marL="285750" lvl="0" indent="-285750">
              <a:buFont typeface="Arial"/>
              <a:buChar char="•"/>
            </a:pPr>
            <a:r>
              <a:rPr lang="en-US" sz="1400" dirty="0">
                <a:solidFill>
                  <a:srgbClr val="FFFFFF"/>
                </a:solidFill>
              </a:rPr>
              <a:t>To safeguard the environment</a:t>
            </a:r>
            <a:endParaRPr lang="en-GB" sz="1400" dirty="0">
              <a:solidFill>
                <a:srgbClr val="FFFFFF"/>
              </a:solidFill>
            </a:endParaRPr>
          </a:p>
          <a:p>
            <a:pPr marL="285750" lvl="0" indent="-285750">
              <a:buFont typeface="Arial"/>
              <a:buChar char="•"/>
            </a:pPr>
            <a:r>
              <a:rPr lang="en-US" sz="1400" dirty="0">
                <a:solidFill>
                  <a:srgbClr val="FFFFFF"/>
                </a:solidFill>
              </a:rPr>
              <a:t>To protect the reputation of </a:t>
            </a:r>
            <a:r>
              <a:rPr lang="en-US" sz="1400" dirty="0" smtClean="0">
                <a:solidFill>
                  <a:srgbClr val="FFFFFF"/>
                </a:solidFill>
              </a:rPr>
              <a:t>[YOUR ORGANISATION]</a:t>
            </a:r>
            <a:endParaRPr lang="en-GB" sz="1400" dirty="0">
              <a:solidFill>
                <a:srgbClr val="FFFFFF"/>
              </a:solidFill>
            </a:endParaRPr>
          </a:p>
          <a:p>
            <a:pPr marL="285750" lvl="0" indent="-285750">
              <a:buFont typeface="Arial"/>
              <a:buChar char="•"/>
            </a:pPr>
            <a:r>
              <a:rPr lang="en-US" sz="1400" dirty="0">
                <a:solidFill>
                  <a:srgbClr val="FFFFFF"/>
                </a:solidFill>
              </a:rPr>
              <a:t>To </a:t>
            </a:r>
            <a:r>
              <a:rPr lang="en-US" sz="1400" dirty="0" err="1">
                <a:solidFill>
                  <a:srgbClr val="FFFFFF"/>
                </a:solidFill>
              </a:rPr>
              <a:t>minimise</a:t>
            </a:r>
            <a:r>
              <a:rPr lang="en-US" sz="1400" dirty="0">
                <a:solidFill>
                  <a:srgbClr val="FFFFFF"/>
                </a:solidFill>
              </a:rPr>
              <a:t> any significant potential loss of revenue to [YOUR ORGANISATION]</a:t>
            </a:r>
            <a:endParaRPr lang="en-GB" sz="1400" dirty="0">
              <a:solidFill>
                <a:srgbClr val="FFFFFF"/>
              </a:solidFill>
            </a:endParaRPr>
          </a:p>
          <a:p>
            <a:pPr marL="285750" lvl="0" indent="-285750">
              <a:buFont typeface="Arial"/>
              <a:buChar char="•"/>
            </a:pPr>
            <a:r>
              <a:rPr lang="en-US" sz="1400" dirty="0">
                <a:solidFill>
                  <a:srgbClr val="FFFFFF"/>
                </a:solidFill>
              </a:rPr>
              <a:t>To protect property</a:t>
            </a:r>
            <a:endParaRPr lang="en-GB" sz="1400" dirty="0">
              <a:solidFill>
                <a:srgbClr val="FFFFFF"/>
              </a:solidFill>
            </a:endParaRPr>
          </a:p>
          <a:p>
            <a:pPr marL="285750" lvl="0" indent="-285750">
              <a:buFont typeface="Arial"/>
              <a:buChar char="•"/>
            </a:pPr>
            <a:r>
              <a:rPr lang="en-US" sz="1400" dirty="0">
                <a:solidFill>
                  <a:srgbClr val="FFFFFF"/>
                </a:solidFill>
              </a:rPr>
              <a:t>To facilitate criminal investigation and judicial, public, technical or other inquiries</a:t>
            </a:r>
            <a:endParaRPr lang="en-GB" sz="1400" dirty="0">
              <a:solidFill>
                <a:srgbClr val="FFFFFF"/>
              </a:solidFill>
            </a:endParaRPr>
          </a:p>
          <a:p>
            <a:pPr marL="285750" lvl="0" indent="-285750">
              <a:buFont typeface="Arial"/>
              <a:buChar char="•"/>
            </a:pPr>
            <a:r>
              <a:rPr lang="en-US" sz="1400" dirty="0">
                <a:solidFill>
                  <a:srgbClr val="FFFFFF"/>
                </a:solidFill>
              </a:rPr>
              <a:t>To recover the business and restore normality as soon as possible</a:t>
            </a:r>
            <a:endParaRPr lang="en-GB" sz="1400" dirty="0">
              <a:solidFill>
                <a:srgbClr val="FFFFFF"/>
              </a:solidFill>
            </a:endParaRPr>
          </a:p>
          <a:p>
            <a:pPr marL="285750" lvl="0" indent="-285750">
              <a:buFont typeface="Arial"/>
              <a:buChar char="•"/>
            </a:pPr>
            <a:r>
              <a:rPr lang="en-US" sz="1400" dirty="0">
                <a:solidFill>
                  <a:srgbClr val="FFFFFF"/>
                </a:solidFill>
              </a:rPr>
              <a:t>When the team is invoked, these objectives need to be addressed in the light of the crisis event</a:t>
            </a:r>
            <a:endParaRPr lang="en-GB" sz="1400" dirty="0">
              <a:solidFill>
                <a:srgbClr val="FFFFFF"/>
              </a:solidFill>
            </a:endParaRPr>
          </a:p>
          <a:p>
            <a:endParaRPr lang="en-US" sz="1400" b="1" dirty="0">
              <a:solidFill>
                <a:srgbClr val="FFFFFF"/>
              </a:solidFill>
            </a:endParaRPr>
          </a:p>
        </p:txBody>
      </p:sp>
      <p:sp>
        <p:nvSpPr>
          <p:cNvPr id="7" name="Rectangle 6"/>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8" name="Rectangle 7"/>
          <p:cNvSpPr/>
          <p:nvPr/>
        </p:nvSpPr>
        <p:spPr>
          <a:xfrm>
            <a:off x="2699792" y="627534"/>
            <a:ext cx="1311056" cy="523220"/>
          </a:xfrm>
          <a:prstGeom prst="rect">
            <a:avLst/>
          </a:prstGeom>
        </p:spPr>
        <p:txBody>
          <a:bodyPr wrap="square">
            <a:spAutoFit/>
          </a:bodyPr>
          <a:lstStyle/>
          <a:p>
            <a:pPr algn="ctr"/>
            <a:r>
              <a:rPr lang="en-US" sz="1400" dirty="0">
                <a:ln w="12700">
                  <a:solidFill>
                    <a:schemeClr val="bg1"/>
                  </a:solidFill>
                </a:ln>
                <a:solidFill>
                  <a:srgbClr val="FFFFFF"/>
                </a:solidFill>
                <a:latin typeface="Droid Sans"/>
                <a:cs typeface="Droid Sans"/>
              </a:rPr>
              <a:t>O</a:t>
            </a:r>
            <a:r>
              <a:rPr lang="en-US" sz="1400" dirty="0" smtClean="0">
                <a:ln w="12700">
                  <a:solidFill>
                    <a:schemeClr val="bg1"/>
                  </a:solidFill>
                </a:ln>
                <a:solidFill>
                  <a:srgbClr val="FFFFFF"/>
                </a:solidFill>
                <a:latin typeface="Droid Sans"/>
                <a:cs typeface="Droid Sans"/>
              </a:rPr>
              <a:t>rganisation</a:t>
            </a:r>
          </a:p>
          <a:p>
            <a:pPr algn="ctr"/>
            <a:r>
              <a:rPr lang="en-US" sz="1400" dirty="0" smtClean="0">
                <a:ln w="12700">
                  <a:solidFill>
                    <a:schemeClr val="bg1"/>
                  </a:solidFill>
                </a:ln>
                <a:solidFill>
                  <a:srgbClr val="FFFFFF"/>
                </a:solidFill>
                <a:latin typeface="Droid Sans"/>
                <a:cs typeface="Droid Sans"/>
              </a:rPr>
              <a:t>Objectives</a:t>
            </a:r>
            <a:endParaRPr lang="en-US" sz="1400" dirty="0">
              <a:ln w="12700">
                <a:solidFill>
                  <a:schemeClr val="bg1"/>
                </a:solidFill>
              </a:ln>
              <a:solidFill>
                <a:srgbClr val="FFFFFF"/>
              </a:solidFill>
              <a:latin typeface="Droid Sans"/>
              <a:cs typeface="Droid Sans"/>
            </a:endParaRPr>
          </a:p>
        </p:txBody>
      </p:sp>
      <p:sp>
        <p:nvSpPr>
          <p:cNvPr id="10" name="Rectangle 9"/>
          <p:cNvSpPr/>
          <p:nvPr/>
        </p:nvSpPr>
        <p:spPr>
          <a:xfrm>
            <a:off x="899592" y="4609460"/>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806721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99592" y="635374"/>
            <a:ext cx="1584176"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28 </a:t>
            </a:r>
            <a:endParaRPr lang="en-US" sz="2800" dirty="0">
              <a:ln w="12700">
                <a:solidFill>
                  <a:schemeClr val="bg1"/>
                </a:solidFill>
              </a:ln>
              <a:solidFill>
                <a:srgbClr val="FFFFFF"/>
              </a:solidFill>
              <a:latin typeface="Droid Sans"/>
              <a:cs typeface="Droid Sans"/>
            </a:endParaRPr>
          </a:p>
        </p:txBody>
      </p:sp>
      <p:sp>
        <p:nvSpPr>
          <p:cNvPr id="9" name="Rectangle 8"/>
          <p:cNvSpPr/>
          <p:nvPr/>
        </p:nvSpPr>
        <p:spPr>
          <a:xfrm>
            <a:off x="899592" y="1419622"/>
            <a:ext cx="7776864" cy="3108544"/>
          </a:xfrm>
          <a:prstGeom prst="rect">
            <a:avLst/>
          </a:prstGeom>
          <a:noFill/>
          <a:ln>
            <a:noFill/>
          </a:ln>
        </p:spPr>
        <p:txBody>
          <a:bodyPr wrap="square">
            <a:spAutoFit/>
          </a:bodyPr>
          <a:lstStyle/>
          <a:p>
            <a:endParaRPr lang="en-US" sz="1400" b="1" dirty="0" smtClean="0">
              <a:solidFill>
                <a:srgbClr val="FFFFFF"/>
              </a:solidFill>
            </a:endParaRPr>
          </a:p>
          <a:p>
            <a:r>
              <a:rPr lang="en-US" sz="1400" dirty="0">
                <a:solidFill>
                  <a:srgbClr val="FFFFFF"/>
                </a:solidFill>
              </a:rPr>
              <a:t>O</a:t>
            </a:r>
            <a:r>
              <a:rPr lang="en-US" sz="1400" dirty="0" smtClean="0">
                <a:solidFill>
                  <a:srgbClr val="FFFFFF"/>
                </a:solidFill>
              </a:rPr>
              <a:t>rganisation </a:t>
            </a:r>
            <a:r>
              <a:rPr lang="en-US" sz="1400" dirty="0">
                <a:solidFill>
                  <a:srgbClr val="FFFFFF"/>
                </a:solidFill>
              </a:rPr>
              <a:t>crisis management objectives will vary according to the type of </a:t>
            </a:r>
            <a:r>
              <a:rPr lang="en-US" sz="1400" dirty="0" smtClean="0">
                <a:solidFill>
                  <a:srgbClr val="FFFFFF"/>
                </a:solidFill>
              </a:rPr>
              <a:t>crisis. Remember </a:t>
            </a:r>
            <a:r>
              <a:rPr lang="en-US" sz="1400" dirty="0">
                <a:solidFill>
                  <a:srgbClr val="FFFFFF"/>
                </a:solidFill>
              </a:rPr>
              <a:t>the stated objectives of this plan:</a:t>
            </a:r>
            <a:endParaRPr lang="en-GB" sz="1400" dirty="0">
              <a:solidFill>
                <a:srgbClr val="FFFFFF"/>
              </a:solidFill>
            </a:endParaRPr>
          </a:p>
          <a:p>
            <a:pPr marL="285750" lvl="0" indent="-285750">
              <a:buFont typeface="Arial"/>
              <a:buChar char="•"/>
            </a:pPr>
            <a:r>
              <a:rPr lang="en-US" sz="1400" dirty="0">
                <a:solidFill>
                  <a:srgbClr val="FFFFFF"/>
                </a:solidFill>
              </a:rPr>
              <a:t>To save life</a:t>
            </a:r>
            <a:endParaRPr lang="en-GB" sz="1400" dirty="0">
              <a:solidFill>
                <a:srgbClr val="FFFFFF"/>
              </a:solidFill>
            </a:endParaRPr>
          </a:p>
          <a:p>
            <a:pPr marL="285750" lvl="0" indent="-285750">
              <a:buFont typeface="Arial"/>
              <a:buChar char="•"/>
            </a:pPr>
            <a:r>
              <a:rPr lang="en-US" sz="1400" dirty="0">
                <a:solidFill>
                  <a:srgbClr val="FFFFFF"/>
                </a:solidFill>
              </a:rPr>
              <a:t>To prevent the crisis/disaster escalating</a:t>
            </a:r>
            <a:endParaRPr lang="en-GB" sz="1400" dirty="0">
              <a:solidFill>
                <a:srgbClr val="FFFFFF"/>
              </a:solidFill>
            </a:endParaRPr>
          </a:p>
          <a:p>
            <a:pPr marL="285750" lvl="0" indent="-285750">
              <a:buFont typeface="Arial"/>
              <a:buChar char="•"/>
            </a:pPr>
            <a:r>
              <a:rPr lang="en-US" sz="1400" dirty="0">
                <a:solidFill>
                  <a:srgbClr val="FFFFFF"/>
                </a:solidFill>
              </a:rPr>
              <a:t>To relieve suffering (public, staff and relatives)</a:t>
            </a:r>
            <a:endParaRPr lang="en-GB" sz="1400" dirty="0">
              <a:solidFill>
                <a:srgbClr val="FFFFFF"/>
              </a:solidFill>
            </a:endParaRPr>
          </a:p>
          <a:p>
            <a:pPr marL="285750" lvl="0" indent="-285750">
              <a:buFont typeface="Arial"/>
              <a:buChar char="•"/>
            </a:pPr>
            <a:r>
              <a:rPr lang="en-US" sz="1400" dirty="0">
                <a:solidFill>
                  <a:srgbClr val="FFFFFF"/>
                </a:solidFill>
              </a:rPr>
              <a:t>To safeguard the environment</a:t>
            </a:r>
            <a:endParaRPr lang="en-GB" sz="1400" dirty="0">
              <a:solidFill>
                <a:srgbClr val="FFFFFF"/>
              </a:solidFill>
            </a:endParaRPr>
          </a:p>
          <a:p>
            <a:pPr marL="285750" lvl="0" indent="-285750">
              <a:buFont typeface="Arial"/>
              <a:buChar char="•"/>
            </a:pPr>
            <a:r>
              <a:rPr lang="en-US" sz="1400" dirty="0">
                <a:solidFill>
                  <a:srgbClr val="FFFFFF"/>
                </a:solidFill>
              </a:rPr>
              <a:t>To protect the reputation of [YOUR ORGANISATION</a:t>
            </a:r>
            <a:r>
              <a:rPr lang="en-US" sz="1400" dirty="0" smtClean="0">
                <a:solidFill>
                  <a:srgbClr val="FFFFFF"/>
                </a:solidFill>
              </a:rPr>
              <a:t>]</a:t>
            </a:r>
          </a:p>
          <a:p>
            <a:pPr marL="285750" lvl="0" indent="-285750">
              <a:buFont typeface="Arial"/>
              <a:buChar char="•"/>
            </a:pPr>
            <a:r>
              <a:rPr lang="en-US" sz="1400" dirty="0" smtClean="0">
                <a:solidFill>
                  <a:srgbClr val="FFFFFF"/>
                </a:solidFill>
              </a:rPr>
              <a:t>To </a:t>
            </a:r>
            <a:r>
              <a:rPr lang="en-US" sz="1400" dirty="0" err="1">
                <a:solidFill>
                  <a:srgbClr val="FFFFFF"/>
                </a:solidFill>
              </a:rPr>
              <a:t>minimise</a:t>
            </a:r>
            <a:r>
              <a:rPr lang="en-US" sz="1400" dirty="0">
                <a:solidFill>
                  <a:srgbClr val="FFFFFF"/>
                </a:solidFill>
              </a:rPr>
              <a:t> any significant potential loss of revenue to [YOUR ORGANISATION</a:t>
            </a:r>
            <a:r>
              <a:rPr lang="en-US" sz="1400" dirty="0" smtClean="0">
                <a:solidFill>
                  <a:srgbClr val="FFFFFF"/>
                </a:solidFill>
              </a:rPr>
              <a:t>]</a:t>
            </a:r>
          </a:p>
          <a:p>
            <a:pPr marL="285750" lvl="0" indent="-285750">
              <a:buFont typeface="Arial"/>
              <a:buChar char="•"/>
            </a:pPr>
            <a:r>
              <a:rPr lang="en-US" sz="1400" dirty="0" smtClean="0">
                <a:solidFill>
                  <a:srgbClr val="FFFFFF"/>
                </a:solidFill>
              </a:rPr>
              <a:t>To </a:t>
            </a:r>
            <a:r>
              <a:rPr lang="en-US" sz="1400" dirty="0">
                <a:solidFill>
                  <a:srgbClr val="FFFFFF"/>
                </a:solidFill>
              </a:rPr>
              <a:t>protect property</a:t>
            </a:r>
            <a:endParaRPr lang="en-GB" sz="1400" dirty="0">
              <a:solidFill>
                <a:srgbClr val="FFFFFF"/>
              </a:solidFill>
            </a:endParaRPr>
          </a:p>
          <a:p>
            <a:pPr marL="285750" lvl="0" indent="-285750">
              <a:buFont typeface="Arial"/>
              <a:buChar char="•"/>
            </a:pPr>
            <a:r>
              <a:rPr lang="en-US" sz="1400" dirty="0">
                <a:solidFill>
                  <a:srgbClr val="FFFFFF"/>
                </a:solidFill>
              </a:rPr>
              <a:t>To facilitate criminal investigation and judicial, public, technical or other inquiries</a:t>
            </a:r>
            <a:endParaRPr lang="en-GB" sz="1400" dirty="0">
              <a:solidFill>
                <a:srgbClr val="FFFFFF"/>
              </a:solidFill>
            </a:endParaRPr>
          </a:p>
          <a:p>
            <a:pPr marL="285750" lvl="0" indent="-285750">
              <a:buFont typeface="Arial"/>
              <a:buChar char="•"/>
            </a:pPr>
            <a:r>
              <a:rPr lang="en-US" sz="1400" dirty="0">
                <a:solidFill>
                  <a:srgbClr val="FFFFFF"/>
                </a:solidFill>
              </a:rPr>
              <a:t>To recover the business and restore normality as soon as possible</a:t>
            </a:r>
            <a:endParaRPr lang="en-GB" sz="1400" dirty="0">
              <a:solidFill>
                <a:srgbClr val="FFFFFF"/>
              </a:solidFill>
            </a:endParaRPr>
          </a:p>
          <a:p>
            <a:pPr marL="285750" lvl="0" indent="-285750">
              <a:buFont typeface="Arial"/>
              <a:buChar char="•"/>
            </a:pPr>
            <a:r>
              <a:rPr lang="en-US" sz="1400" dirty="0">
                <a:solidFill>
                  <a:srgbClr val="FFFFFF"/>
                </a:solidFill>
              </a:rPr>
              <a:t>When the team is invoked, these objectives need to be addressed in the light of the crisis event</a:t>
            </a:r>
            <a:endParaRPr lang="en-GB" sz="1400" dirty="0">
              <a:solidFill>
                <a:srgbClr val="FFFFFF"/>
              </a:solidFill>
            </a:endParaRPr>
          </a:p>
          <a:p>
            <a:endParaRPr lang="en-US" sz="1400" b="1" dirty="0">
              <a:solidFill>
                <a:srgbClr val="FFFFFF"/>
              </a:solidFill>
            </a:endParaRPr>
          </a:p>
        </p:txBody>
      </p:sp>
      <p:sp>
        <p:nvSpPr>
          <p:cNvPr id="7" name="Rectangle 6"/>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8" name="Rectangle 7"/>
          <p:cNvSpPr/>
          <p:nvPr/>
        </p:nvSpPr>
        <p:spPr>
          <a:xfrm>
            <a:off x="2699792" y="627534"/>
            <a:ext cx="1296144" cy="523220"/>
          </a:xfrm>
          <a:prstGeom prst="rect">
            <a:avLst/>
          </a:prstGeom>
        </p:spPr>
        <p:txBody>
          <a:bodyPr wrap="square">
            <a:spAutoFit/>
          </a:bodyPr>
          <a:lstStyle/>
          <a:p>
            <a:pPr algn="ctr"/>
            <a:r>
              <a:rPr lang="en-US" sz="1400" dirty="0">
                <a:ln w="12700">
                  <a:solidFill>
                    <a:schemeClr val="bg1"/>
                  </a:solidFill>
                </a:ln>
                <a:solidFill>
                  <a:srgbClr val="FFFFFF"/>
                </a:solidFill>
                <a:latin typeface="Droid Sans"/>
                <a:cs typeface="Droid Sans"/>
              </a:rPr>
              <a:t>O</a:t>
            </a:r>
            <a:r>
              <a:rPr lang="en-US" sz="1400" dirty="0" smtClean="0">
                <a:ln w="12700">
                  <a:solidFill>
                    <a:schemeClr val="bg1"/>
                  </a:solidFill>
                </a:ln>
                <a:solidFill>
                  <a:srgbClr val="FFFFFF"/>
                </a:solidFill>
                <a:latin typeface="Droid Sans"/>
                <a:cs typeface="Droid Sans"/>
              </a:rPr>
              <a:t>rganisation</a:t>
            </a:r>
          </a:p>
          <a:p>
            <a:pPr algn="ctr"/>
            <a:r>
              <a:rPr lang="en-US" sz="1400" dirty="0" smtClean="0">
                <a:ln w="12700">
                  <a:solidFill>
                    <a:schemeClr val="bg1"/>
                  </a:solidFill>
                </a:ln>
                <a:solidFill>
                  <a:srgbClr val="FFFFFF"/>
                </a:solidFill>
                <a:latin typeface="Droid Sans"/>
                <a:cs typeface="Droid Sans"/>
              </a:rPr>
              <a:t>Objectives</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673318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95536" y="1923678"/>
            <a:ext cx="8233652" cy="1872208"/>
            <a:chOff x="2257013" y="1682350"/>
            <a:chExt cx="4447108" cy="797182"/>
          </a:xfrm>
        </p:grpSpPr>
        <p:pic>
          <p:nvPicPr>
            <p:cNvPr id="11" name="Picture 10"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3" name="Picture 12"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4" name="Rectangle 13"/>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403648" y="2054627"/>
            <a:ext cx="6192688" cy="877163"/>
          </a:xfrm>
          <a:prstGeom prst="rect">
            <a:avLst/>
          </a:prstGeom>
        </p:spPr>
        <p:txBody>
          <a:bodyPr wrap="square">
            <a:spAutoFit/>
          </a:bodyPr>
          <a:lstStyle/>
          <a:p>
            <a:pPr algn="ctr">
              <a:lnSpc>
                <a:spcPct val="150000"/>
              </a:lnSpc>
            </a:pPr>
            <a:r>
              <a:rPr lang="en-US" sz="3600" dirty="0" smtClean="0">
                <a:ln w="12700">
                  <a:solidFill>
                    <a:schemeClr val="bg1"/>
                  </a:solidFill>
                </a:ln>
                <a:solidFill>
                  <a:srgbClr val="FFFFFF"/>
                </a:solidFill>
                <a:latin typeface="Droid Sans"/>
                <a:cs typeface="Droid Sans"/>
              </a:rPr>
              <a:t>PRESS RELEASE</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4198257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919063" y="2355726"/>
            <a:ext cx="7541369" cy="720197"/>
          </a:xfrm>
          <a:prstGeom prst="rect">
            <a:avLst/>
          </a:prstGeom>
          <a:ln>
            <a:solidFill>
              <a:schemeClr val="bg1"/>
            </a:solidFill>
          </a:ln>
        </p:spPr>
        <p:txBody>
          <a:bodyPr wrap="square">
            <a:spAutoFit/>
          </a:bodyPr>
          <a:lstStyle/>
          <a:p>
            <a:pPr algn="ctr">
              <a:lnSpc>
                <a:spcPct val="130000"/>
              </a:lnSpc>
            </a:pPr>
            <a:r>
              <a:rPr lang="en-GB" sz="1600" dirty="0" smtClean="0">
                <a:solidFill>
                  <a:schemeClr val="bg1"/>
                </a:solidFill>
              </a:rPr>
              <a:t>Ideally only staff that have been media trained should manage media releases. If you’re </a:t>
            </a:r>
            <a:r>
              <a:rPr lang="en-GB" sz="1600" dirty="0">
                <a:solidFill>
                  <a:schemeClr val="bg1"/>
                </a:solidFill>
              </a:rPr>
              <a:t>not </a:t>
            </a:r>
            <a:r>
              <a:rPr lang="en-GB" sz="1600" dirty="0" smtClean="0">
                <a:solidFill>
                  <a:schemeClr val="bg1"/>
                </a:solidFill>
              </a:rPr>
              <a:t>media trained limit your focus on </a:t>
            </a:r>
            <a:r>
              <a:rPr lang="en-GB" sz="1600" dirty="0">
                <a:solidFill>
                  <a:schemeClr val="bg1"/>
                </a:solidFill>
              </a:rPr>
              <a:t>the </a:t>
            </a:r>
            <a:r>
              <a:rPr lang="en-GB" sz="1600" dirty="0" smtClean="0">
                <a:solidFill>
                  <a:schemeClr val="bg1"/>
                </a:solidFill>
              </a:rPr>
              <a:t>facts.</a:t>
            </a:r>
            <a:endParaRPr lang="en-US" sz="1600" dirty="0">
              <a:ln w="12700">
                <a:solidFill>
                  <a:schemeClr val="bg1"/>
                </a:solidFill>
              </a:ln>
              <a:solidFill>
                <a:srgbClr val="FFFFFF"/>
              </a:solidFill>
              <a:latin typeface="Arial"/>
              <a:cs typeface="Arial"/>
            </a:endParaRPr>
          </a:p>
        </p:txBody>
      </p:sp>
      <p:grpSp>
        <p:nvGrpSpPr>
          <p:cNvPr id="7" name="Group 6"/>
          <p:cNvGrpSpPr/>
          <p:nvPr/>
        </p:nvGrpSpPr>
        <p:grpSpPr>
          <a:xfrm>
            <a:off x="899592" y="635374"/>
            <a:ext cx="1584176" cy="911261"/>
            <a:chOff x="903599" y="635374"/>
            <a:chExt cx="1490806" cy="911261"/>
          </a:xfrm>
        </p:grpSpPr>
        <p:sp>
          <p:nvSpPr>
            <p:cNvPr id="11" name="Right Triangle 10"/>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3" name="Rectangle 12"/>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4" name="Rectangle 13"/>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Press Release</a:t>
            </a:r>
            <a:endParaRPr lang="en-US" sz="1400" dirty="0">
              <a:ln w="12700">
                <a:solidFill>
                  <a:schemeClr val="bg1"/>
                </a:solidFill>
              </a:ln>
              <a:solidFill>
                <a:srgbClr val="FFFFFF"/>
              </a:solidFill>
              <a:latin typeface="Droid Sans"/>
              <a:cs typeface="Droid Sans"/>
            </a:endParaRPr>
          </a:p>
        </p:txBody>
      </p:sp>
      <p:sp>
        <p:nvSpPr>
          <p:cNvPr id="15" name="Rectangle 14"/>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29 </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332091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80831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524636" y="476672"/>
            <a:ext cx="3543308"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INTRODUCTION</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563638"/>
            <a:ext cx="7541369" cy="3395802"/>
          </a:xfrm>
          <a:prstGeom prst="rect">
            <a:avLst/>
          </a:prstGeom>
        </p:spPr>
        <p:txBody>
          <a:bodyPr wrap="square">
            <a:spAutoFit/>
          </a:bodyPr>
          <a:lstStyle/>
          <a:p>
            <a:pPr>
              <a:lnSpc>
                <a:spcPct val="150000"/>
              </a:lnSpc>
            </a:pPr>
            <a:endParaRPr lang="en-US" sz="1600" dirty="0">
              <a:ln w="12700">
                <a:solidFill>
                  <a:schemeClr val="bg1"/>
                </a:solidFill>
              </a:ln>
              <a:solidFill>
                <a:srgbClr val="FFFFFF"/>
              </a:solidFill>
              <a:latin typeface="Arial"/>
              <a:cs typeface="Arial"/>
            </a:endParaRPr>
          </a:p>
          <a:p>
            <a:pPr>
              <a:lnSpc>
                <a:spcPct val="150000"/>
              </a:lnSpc>
            </a:pPr>
            <a:r>
              <a:rPr lang="en-US" sz="1600" dirty="0" smtClean="0">
                <a:ln w="12700">
                  <a:solidFill>
                    <a:schemeClr val="bg1"/>
                  </a:solidFill>
                </a:ln>
                <a:solidFill>
                  <a:srgbClr val="FFFFFF"/>
                </a:solidFill>
                <a:latin typeface="Arial"/>
                <a:cs typeface="Arial"/>
              </a:rPr>
              <a:t>Working with our community we’ve put together some SOPs for you to use, free of charge. </a:t>
            </a:r>
          </a:p>
          <a:p>
            <a:pPr>
              <a:lnSpc>
                <a:spcPct val="150000"/>
              </a:lnSpc>
            </a:pPr>
            <a:endParaRPr lang="en-US" sz="1600" dirty="0" smtClean="0">
              <a:ln w="12700">
                <a:solidFill>
                  <a:schemeClr val="bg1"/>
                </a:solidFill>
              </a:ln>
              <a:solidFill>
                <a:srgbClr val="FFFFFF"/>
              </a:solidFill>
              <a:latin typeface="Arial"/>
              <a:cs typeface="Arial"/>
            </a:endParaRPr>
          </a:p>
          <a:p>
            <a:pPr>
              <a:lnSpc>
                <a:spcPct val="150000"/>
              </a:lnSpc>
            </a:pPr>
            <a:r>
              <a:rPr lang="en-US" sz="1600" dirty="0" smtClean="0">
                <a:ln w="12700">
                  <a:solidFill>
                    <a:schemeClr val="bg1"/>
                  </a:solidFill>
                </a:ln>
                <a:solidFill>
                  <a:srgbClr val="FFFFFF"/>
                </a:solidFill>
                <a:latin typeface="Arial"/>
                <a:cs typeface="Arial"/>
              </a:rPr>
              <a:t>The SOPs are designed to be read by the individual on the ground and follow the format used by our decision support system, a decision tree that asks one question and provides one or more answers and instructions. </a:t>
            </a:r>
          </a:p>
          <a:p>
            <a:pPr>
              <a:lnSpc>
                <a:spcPct val="150000"/>
              </a:lnSpc>
            </a:pPr>
            <a:endParaRPr lang="en-US" sz="1600" dirty="0">
              <a:ln w="12700">
                <a:solidFill>
                  <a:schemeClr val="bg1"/>
                </a:solidFill>
              </a:ln>
              <a:solidFill>
                <a:srgbClr val="FFFFFF"/>
              </a:solidFill>
              <a:latin typeface="Arial"/>
              <a:cs typeface="Arial"/>
            </a:endParaRPr>
          </a:p>
          <a:p>
            <a:pPr>
              <a:lnSpc>
                <a:spcPct val="150000"/>
              </a:lnSpc>
            </a:pPr>
            <a:r>
              <a:rPr lang="en-US" sz="1600" dirty="0" smtClean="0">
                <a:ln w="12700">
                  <a:solidFill>
                    <a:schemeClr val="bg1"/>
                  </a:solidFill>
                </a:ln>
                <a:solidFill>
                  <a:srgbClr val="FFFFFF"/>
                </a:solidFill>
                <a:latin typeface="Arial"/>
                <a:cs typeface="Arial"/>
              </a:rPr>
              <a:t>  </a:t>
            </a:r>
            <a:endParaRPr lang="en-US" sz="16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18134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827584" y="1563638"/>
            <a:ext cx="7848872" cy="2042097"/>
          </a:xfrm>
          <a:prstGeom prst="rect">
            <a:avLst/>
          </a:prstGeom>
        </p:spPr>
        <p:txBody>
          <a:bodyPr wrap="square">
            <a:spAutoFit/>
          </a:bodyPr>
          <a:lstStyle/>
          <a:p>
            <a:pPr>
              <a:lnSpc>
                <a:spcPct val="130000"/>
              </a:lnSpc>
            </a:pPr>
            <a:r>
              <a:rPr lang="en-GB" sz="1400" dirty="0">
                <a:solidFill>
                  <a:srgbClr val="FFFFFF"/>
                </a:solidFill>
                <a:latin typeface="Arial"/>
                <a:cs typeface="Arial"/>
              </a:rPr>
              <a:t>Expect the following questions</a:t>
            </a:r>
            <a:r>
              <a:rPr lang="en-GB" sz="1400" dirty="0" smtClean="0">
                <a:solidFill>
                  <a:srgbClr val="FFFFFF"/>
                </a:solidFill>
                <a:latin typeface="Arial"/>
                <a:cs typeface="Arial"/>
              </a:rPr>
              <a:t>:</a:t>
            </a:r>
            <a:endParaRPr lang="en-GB" sz="1400" dirty="0">
              <a:solidFill>
                <a:srgbClr val="FFFFFF"/>
              </a:solidFill>
              <a:latin typeface="Arial"/>
              <a:cs typeface="Arial"/>
            </a:endParaRPr>
          </a:p>
          <a:p>
            <a:pPr marL="342900" lvl="0" indent="-342900">
              <a:lnSpc>
                <a:spcPct val="130000"/>
              </a:lnSpc>
              <a:buFont typeface="+mj-lt"/>
              <a:buAutoNum type="arabicPeriod"/>
            </a:pPr>
            <a:r>
              <a:rPr lang="en-GB" sz="1400" dirty="0">
                <a:solidFill>
                  <a:srgbClr val="FFFFFF"/>
                </a:solidFill>
                <a:latin typeface="Arial"/>
                <a:cs typeface="Arial"/>
              </a:rPr>
              <a:t>What happened</a:t>
            </a:r>
            <a:r>
              <a:rPr lang="en-GB" sz="1400" dirty="0" smtClean="0">
                <a:solidFill>
                  <a:srgbClr val="FFFFFF"/>
                </a:solidFill>
                <a:latin typeface="Arial"/>
                <a:cs typeface="Arial"/>
              </a:rPr>
              <a:t>?</a:t>
            </a:r>
          </a:p>
          <a:p>
            <a:pPr marL="342900" lvl="0" indent="-342900">
              <a:lnSpc>
                <a:spcPct val="130000"/>
              </a:lnSpc>
              <a:buFont typeface="+mj-lt"/>
              <a:buAutoNum type="arabicPeriod"/>
            </a:pPr>
            <a:r>
              <a:rPr lang="en-GB" sz="1400" dirty="0" smtClean="0">
                <a:solidFill>
                  <a:srgbClr val="FFFFFF"/>
                </a:solidFill>
                <a:latin typeface="Arial"/>
                <a:cs typeface="Arial"/>
              </a:rPr>
              <a:t>How did it happen?</a:t>
            </a:r>
            <a:endParaRPr lang="en-GB" sz="1400" dirty="0">
              <a:solidFill>
                <a:srgbClr val="FFFFFF"/>
              </a:solidFill>
              <a:latin typeface="Arial"/>
              <a:cs typeface="Arial"/>
            </a:endParaRPr>
          </a:p>
          <a:p>
            <a:pPr marL="342900" lvl="0" indent="-342900">
              <a:lnSpc>
                <a:spcPct val="130000"/>
              </a:lnSpc>
              <a:buFont typeface="+mj-lt"/>
              <a:buAutoNum type="arabicPeriod"/>
            </a:pPr>
            <a:r>
              <a:rPr lang="en-GB" sz="1400" dirty="0">
                <a:solidFill>
                  <a:srgbClr val="FFFFFF"/>
                </a:solidFill>
                <a:latin typeface="Arial"/>
                <a:cs typeface="Arial"/>
              </a:rPr>
              <a:t>When and where did it happen?</a:t>
            </a:r>
          </a:p>
          <a:p>
            <a:pPr marL="342900" lvl="0" indent="-342900">
              <a:lnSpc>
                <a:spcPct val="130000"/>
              </a:lnSpc>
              <a:buFont typeface="+mj-lt"/>
              <a:buAutoNum type="arabicPeriod"/>
            </a:pPr>
            <a:r>
              <a:rPr lang="en-GB" sz="1400" dirty="0">
                <a:solidFill>
                  <a:srgbClr val="FFFFFF"/>
                </a:solidFill>
                <a:latin typeface="Arial"/>
                <a:cs typeface="Arial"/>
              </a:rPr>
              <a:t>Why did it happen? </a:t>
            </a:r>
          </a:p>
          <a:p>
            <a:pPr marL="342900" lvl="0" indent="-342900">
              <a:lnSpc>
                <a:spcPct val="130000"/>
              </a:lnSpc>
              <a:buFont typeface="+mj-lt"/>
              <a:buAutoNum type="arabicPeriod"/>
            </a:pPr>
            <a:r>
              <a:rPr lang="en-GB" sz="1400" dirty="0">
                <a:solidFill>
                  <a:srgbClr val="FFFFFF"/>
                </a:solidFill>
                <a:latin typeface="Arial"/>
                <a:cs typeface="Arial"/>
              </a:rPr>
              <a:t>Who is to blame?</a:t>
            </a:r>
          </a:p>
          <a:p>
            <a:pPr marL="342900" lvl="0" indent="-342900">
              <a:lnSpc>
                <a:spcPct val="130000"/>
              </a:lnSpc>
              <a:buFont typeface="+mj-lt"/>
              <a:buAutoNum type="arabicPeriod"/>
            </a:pPr>
            <a:r>
              <a:rPr lang="en-GB" sz="1400" dirty="0">
                <a:solidFill>
                  <a:srgbClr val="FFFFFF"/>
                </a:solidFill>
                <a:latin typeface="Arial"/>
                <a:cs typeface="Arial"/>
              </a:rPr>
              <a:t>What are you going to do about it? (how will you stop it happening again)</a:t>
            </a:r>
          </a:p>
        </p:txBody>
      </p:sp>
      <p:sp>
        <p:nvSpPr>
          <p:cNvPr id="7" name="Rectangle 6"/>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9" name="Group 8"/>
          <p:cNvGrpSpPr/>
          <p:nvPr/>
        </p:nvGrpSpPr>
        <p:grpSpPr>
          <a:xfrm>
            <a:off x="899592" y="635374"/>
            <a:ext cx="1584176" cy="911261"/>
            <a:chOff x="903599" y="635374"/>
            <a:chExt cx="1490806" cy="911261"/>
          </a:xfrm>
        </p:grpSpPr>
        <p:sp>
          <p:nvSpPr>
            <p:cNvPr id="10" name="Right Triangle 9"/>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5" name="Rectangle 1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8" name="Rectangle 17"/>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Press Release</a:t>
            </a:r>
            <a:endParaRPr lang="en-US" sz="1400" dirty="0">
              <a:ln w="12700">
                <a:solidFill>
                  <a:schemeClr val="bg1"/>
                </a:solidFill>
              </a:ln>
              <a:solidFill>
                <a:srgbClr val="FFFFFF"/>
              </a:solidFill>
              <a:latin typeface="Droid Sans"/>
              <a:cs typeface="Droid Sans"/>
            </a:endParaRPr>
          </a:p>
        </p:txBody>
      </p:sp>
      <p:sp>
        <p:nvSpPr>
          <p:cNvPr id="20" name="Rectangle 19"/>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30</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630825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27584" y="1563638"/>
            <a:ext cx="7848872" cy="1481944"/>
          </a:xfrm>
          <a:prstGeom prst="rect">
            <a:avLst/>
          </a:prstGeom>
        </p:spPr>
        <p:txBody>
          <a:bodyPr wrap="square">
            <a:spAutoFit/>
          </a:bodyPr>
          <a:lstStyle/>
          <a:p>
            <a:pPr>
              <a:lnSpc>
                <a:spcPct val="130000"/>
              </a:lnSpc>
            </a:pPr>
            <a:r>
              <a:rPr lang="en-GB" sz="1400" dirty="0">
                <a:solidFill>
                  <a:srgbClr val="FFFFFF"/>
                </a:solidFill>
                <a:latin typeface="Arial"/>
                <a:cs typeface="Arial"/>
              </a:rPr>
              <a:t>The media will expect you to address issues in the following order of priorities: </a:t>
            </a:r>
          </a:p>
          <a:p>
            <a:pPr marL="342900" indent="-342900">
              <a:lnSpc>
                <a:spcPct val="130000"/>
              </a:lnSpc>
              <a:buFont typeface="+mj-lt"/>
              <a:buAutoNum type="arabicPeriod"/>
            </a:pPr>
            <a:r>
              <a:rPr lang="en-GB" sz="1400" dirty="0">
                <a:solidFill>
                  <a:srgbClr val="FFFFFF"/>
                </a:solidFill>
                <a:latin typeface="Arial"/>
                <a:cs typeface="Arial"/>
              </a:rPr>
              <a:t>People</a:t>
            </a:r>
          </a:p>
          <a:p>
            <a:pPr marL="342900" indent="-342900">
              <a:lnSpc>
                <a:spcPct val="130000"/>
              </a:lnSpc>
              <a:buFont typeface="+mj-lt"/>
              <a:buAutoNum type="arabicPeriod"/>
            </a:pPr>
            <a:r>
              <a:rPr lang="en-GB" sz="1400" dirty="0">
                <a:solidFill>
                  <a:srgbClr val="FFFFFF"/>
                </a:solidFill>
                <a:latin typeface="Arial"/>
                <a:cs typeface="Arial"/>
              </a:rPr>
              <a:t>Environment</a:t>
            </a:r>
          </a:p>
          <a:p>
            <a:pPr marL="342900" indent="-342900">
              <a:lnSpc>
                <a:spcPct val="130000"/>
              </a:lnSpc>
              <a:buFont typeface="+mj-lt"/>
              <a:buAutoNum type="arabicPeriod"/>
            </a:pPr>
            <a:r>
              <a:rPr lang="en-GB" sz="1400" dirty="0">
                <a:solidFill>
                  <a:srgbClr val="FFFFFF"/>
                </a:solidFill>
                <a:latin typeface="Arial"/>
                <a:cs typeface="Arial"/>
              </a:rPr>
              <a:t>Property</a:t>
            </a:r>
          </a:p>
          <a:p>
            <a:pPr marL="342900" indent="-342900">
              <a:lnSpc>
                <a:spcPct val="130000"/>
              </a:lnSpc>
              <a:buFont typeface="+mj-lt"/>
              <a:buAutoNum type="arabicPeriod"/>
            </a:pPr>
            <a:r>
              <a:rPr lang="en-GB" sz="1400" dirty="0">
                <a:solidFill>
                  <a:srgbClr val="FFFFFF"/>
                </a:solidFill>
                <a:latin typeface="Arial"/>
                <a:cs typeface="Arial"/>
              </a:rPr>
              <a:t>Money</a:t>
            </a: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1" name="Rectangle 10"/>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Press Release</a:t>
            </a:r>
            <a:endParaRPr lang="en-US" sz="1400" dirty="0">
              <a:ln w="12700">
                <a:solidFill>
                  <a:schemeClr val="bg1"/>
                </a:solidFill>
              </a:ln>
              <a:solidFill>
                <a:srgbClr val="FFFFFF"/>
              </a:solidFill>
              <a:latin typeface="Droid Sans"/>
              <a:cs typeface="Droid Sans"/>
            </a:endParaRPr>
          </a:p>
        </p:txBody>
      </p:sp>
      <p:sp>
        <p:nvSpPr>
          <p:cNvPr id="17" name="Rectangle 16"/>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31</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259221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27584" y="1563638"/>
            <a:ext cx="7848872" cy="2602251"/>
          </a:xfrm>
          <a:prstGeom prst="rect">
            <a:avLst/>
          </a:prstGeom>
        </p:spPr>
        <p:txBody>
          <a:bodyPr wrap="square">
            <a:spAutoFit/>
          </a:bodyPr>
          <a:lstStyle/>
          <a:p>
            <a:pPr>
              <a:lnSpc>
                <a:spcPct val="130000"/>
              </a:lnSpc>
            </a:pPr>
            <a:r>
              <a:rPr lang="en-GB" sz="1400" dirty="0">
                <a:solidFill>
                  <a:srgbClr val="FFFFFF"/>
                </a:solidFill>
                <a:latin typeface="Arial"/>
                <a:cs typeface="Arial"/>
              </a:rPr>
              <a:t>In Advance:</a:t>
            </a:r>
          </a:p>
          <a:p>
            <a:pPr marL="285750" indent="-285750">
              <a:lnSpc>
                <a:spcPct val="130000"/>
              </a:lnSpc>
              <a:buFont typeface="Arial"/>
              <a:buChar char="•"/>
            </a:pPr>
            <a:r>
              <a:rPr lang="en-GB" sz="1400" dirty="0">
                <a:solidFill>
                  <a:srgbClr val="FFFFFF"/>
                </a:solidFill>
                <a:latin typeface="Arial"/>
                <a:cs typeface="Arial"/>
              </a:rPr>
              <a:t>Find out what the media deadlines are and manage expectations around them. </a:t>
            </a:r>
          </a:p>
          <a:p>
            <a:pPr marL="285750" indent="-285750">
              <a:lnSpc>
                <a:spcPct val="130000"/>
              </a:lnSpc>
              <a:buFont typeface="Arial"/>
              <a:buChar char="•"/>
            </a:pPr>
            <a:r>
              <a:rPr lang="en-GB" sz="1400" dirty="0">
                <a:solidFill>
                  <a:srgbClr val="FFFFFF"/>
                </a:solidFill>
                <a:latin typeface="Arial"/>
                <a:cs typeface="Arial"/>
              </a:rPr>
              <a:t>Control events by issuing statements / interviews to according to your schedule.  </a:t>
            </a:r>
          </a:p>
          <a:p>
            <a:pPr marL="285750" indent="-285750">
              <a:lnSpc>
                <a:spcPct val="130000"/>
              </a:lnSpc>
              <a:buFont typeface="Arial"/>
              <a:buChar char="•"/>
            </a:pPr>
            <a:r>
              <a:rPr lang="en-GB" sz="1400" dirty="0">
                <a:solidFill>
                  <a:srgbClr val="FFFFFF"/>
                </a:solidFill>
                <a:latin typeface="Arial"/>
                <a:cs typeface="Arial"/>
              </a:rPr>
              <a:t>Should an impromptu interview be requested try and delay it to fit in with your schedule, if you accept the interview ensure you find out what are the requirements of the interview.</a:t>
            </a:r>
          </a:p>
          <a:p>
            <a:pPr marL="285750" indent="-285750">
              <a:lnSpc>
                <a:spcPct val="130000"/>
              </a:lnSpc>
              <a:buFont typeface="Arial"/>
              <a:buChar char="•"/>
            </a:pPr>
            <a:r>
              <a:rPr lang="en-GB" sz="1400" dirty="0">
                <a:solidFill>
                  <a:srgbClr val="FFFFFF"/>
                </a:solidFill>
                <a:latin typeface="Arial"/>
                <a:cs typeface="Arial"/>
              </a:rPr>
              <a:t>Establish the known consequences</a:t>
            </a:r>
          </a:p>
          <a:p>
            <a:pPr marL="285750" indent="-285750">
              <a:lnSpc>
                <a:spcPct val="130000"/>
              </a:lnSpc>
              <a:buFont typeface="Arial"/>
              <a:buChar char="•"/>
            </a:pPr>
            <a:r>
              <a:rPr lang="en-GB" sz="1400" dirty="0">
                <a:solidFill>
                  <a:srgbClr val="FFFFFF"/>
                </a:solidFill>
                <a:latin typeface="Arial"/>
                <a:cs typeface="Arial"/>
              </a:rPr>
              <a:t>Confirm what [YOUR ORGANISATION] is doing to remedy the situation</a:t>
            </a:r>
          </a:p>
          <a:p>
            <a:pPr marL="285750" indent="-285750">
              <a:lnSpc>
                <a:spcPct val="130000"/>
              </a:lnSpc>
              <a:buFont typeface="Arial"/>
              <a:buChar char="•"/>
            </a:pPr>
            <a:r>
              <a:rPr lang="en-GB" sz="1400" dirty="0">
                <a:solidFill>
                  <a:srgbClr val="FFFFFF"/>
                </a:solidFill>
                <a:latin typeface="Arial"/>
                <a:cs typeface="Arial"/>
              </a:rPr>
              <a:t>Establish what [YOUR ORGANISATION] can say about developments</a:t>
            </a:r>
          </a:p>
          <a:p>
            <a:pPr marL="285750" indent="-285750">
              <a:lnSpc>
                <a:spcPct val="130000"/>
              </a:lnSpc>
              <a:buFont typeface="Arial"/>
              <a:buChar char="•"/>
            </a:pPr>
            <a:endParaRPr lang="en-GB" sz="1400" dirty="0">
              <a:solidFill>
                <a:srgbClr val="FFFFFF"/>
              </a:solidFill>
              <a:latin typeface="Arial"/>
              <a:cs typeface="Arial"/>
            </a:endParaRP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1" name="Rectangle 10"/>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Press Release</a:t>
            </a:r>
            <a:endParaRPr lang="en-US" sz="1400" dirty="0">
              <a:ln w="12700">
                <a:solidFill>
                  <a:schemeClr val="bg1"/>
                </a:solidFill>
              </a:ln>
              <a:solidFill>
                <a:srgbClr val="FFFFFF"/>
              </a:solidFill>
              <a:latin typeface="Droid Sans"/>
              <a:cs typeface="Droid Sans"/>
            </a:endParaRPr>
          </a:p>
        </p:txBody>
      </p:sp>
      <p:sp>
        <p:nvSpPr>
          <p:cNvPr id="17" name="Rectangle 16"/>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32</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3382063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27584" y="1563638"/>
            <a:ext cx="7848872" cy="1520416"/>
          </a:xfrm>
          <a:prstGeom prst="rect">
            <a:avLst/>
          </a:prstGeom>
        </p:spPr>
        <p:txBody>
          <a:bodyPr wrap="square">
            <a:spAutoFit/>
          </a:bodyPr>
          <a:lstStyle/>
          <a:p>
            <a:pPr>
              <a:lnSpc>
                <a:spcPct val="130000"/>
              </a:lnSpc>
            </a:pPr>
            <a:r>
              <a:rPr lang="en-GB" sz="1400" dirty="0">
                <a:solidFill>
                  <a:srgbClr val="FFFFFF"/>
                </a:solidFill>
                <a:latin typeface="Arial"/>
                <a:cs typeface="Arial"/>
              </a:rPr>
              <a:t>On first encounter with someone from the media find out:</a:t>
            </a:r>
          </a:p>
          <a:p>
            <a:pPr marL="285750" indent="-285750">
              <a:lnSpc>
                <a:spcPct val="130000"/>
              </a:lnSpc>
              <a:buFont typeface="Arial"/>
              <a:buChar char="•"/>
            </a:pPr>
            <a:r>
              <a:rPr lang="en-GB" sz="1400" dirty="0">
                <a:solidFill>
                  <a:srgbClr val="FFFFFF"/>
                </a:solidFill>
                <a:latin typeface="Arial"/>
                <a:cs typeface="Arial"/>
              </a:rPr>
              <a:t>What the they understand has happened</a:t>
            </a:r>
          </a:p>
          <a:p>
            <a:pPr marL="285750" indent="-285750">
              <a:lnSpc>
                <a:spcPct val="130000"/>
              </a:lnSpc>
              <a:buFont typeface="Arial"/>
              <a:buChar char="•"/>
            </a:pPr>
            <a:r>
              <a:rPr lang="en-GB" sz="1400" dirty="0">
                <a:solidFill>
                  <a:srgbClr val="FFFFFF"/>
                </a:solidFill>
                <a:latin typeface="Arial"/>
                <a:cs typeface="Arial"/>
              </a:rPr>
              <a:t>Seek to understand why they’re going to ask you questions</a:t>
            </a:r>
          </a:p>
          <a:p>
            <a:pPr marL="285750" indent="-285750">
              <a:lnSpc>
                <a:spcPct val="130000"/>
              </a:lnSpc>
              <a:buFont typeface="Arial"/>
              <a:buChar char="•"/>
            </a:pPr>
            <a:r>
              <a:rPr lang="en-GB" sz="1400" dirty="0">
                <a:solidFill>
                  <a:srgbClr val="FFFFFF"/>
                </a:solidFill>
                <a:latin typeface="Arial"/>
                <a:cs typeface="Arial"/>
              </a:rPr>
              <a:t>Prepare the three key points you want to say</a:t>
            </a:r>
          </a:p>
          <a:p>
            <a:pPr marL="285750" indent="-285750">
              <a:lnSpc>
                <a:spcPct val="130000"/>
              </a:lnSpc>
              <a:buFont typeface="Arial"/>
              <a:buChar char="•"/>
            </a:pPr>
            <a:r>
              <a:rPr lang="en-GB" sz="1400" dirty="0">
                <a:solidFill>
                  <a:srgbClr val="FFFFFF"/>
                </a:solidFill>
                <a:latin typeface="Arial"/>
                <a:cs typeface="Arial"/>
              </a:rPr>
              <a:t>Prepare for the three questions you do not want to be asked</a:t>
            </a: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1" name="Rectangle 10"/>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Press Release</a:t>
            </a:r>
            <a:endParaRPr lang="en-US" sz="1400" dirty="0">
              <a:ln w="12700">
                <a:solidFill>
                  <a:schemeClr val="bg1"/>
                </a:solidFill>
              </a:ln>
              <a:solidFill>
                <a:srgbClr val="FFFFFF"/>
              </a:solidFill>
              <a:latin typeface="Droid Sans"/>
              <a:cs typeface="Droid Sans"/>
            </a:endParaRPr>
          </a:p>
        </p:txBody>
      </p:sp>
      <p:sp>
        <p:nvSpPr>
          <p:cNvPr id="17" name="Rectangle 16"/>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33</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459899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27584" y="1563638"/>
            <a:ext cx="7848872" cy="2400657"/>
          </a:xfrm>
          <a:prstGeom prst="rect">
            <a:avLst/>
          </a:prstGeom>
        </p:spPr>
        <p:txBody>
          <a:bodyPr wrap="square">
            <a:spAutoFit/>
          </a:bodyPr>
          <a:lstStyle/>
          <a:p>
            <a:pPr>
              <a:lnSpc>
                <a:spcPct val="130000"/>
              </a:lnSpc>
            </a:pPr>
            <a:r>
              <a:rPr lang="en-GB" sz="1400" dirty="0" smtClean="0">
                <a:solidFill>
                  <a:srgbClr val="FFFFFF"/>
                </a:solidFill>
                <a:latin typeface="Arial"/>
                <a:cs typeface="Arial"/>
              </a:rPr>
              <a:t>Do:</a:t>
            </a:r>
            <a:endParaRPr lang="en-GB" sz="1400" dirty="0">
              <a:solidFill>
                <a:srgbClr val="FFFFFF"/>
              </a:solidFill>
              <a:latin typeface="Arial"/>
              <a:cs typeface="Arial"/>
            </a:endParaRPr>
          </a:p>
          <a:p>
            <a:pPr marL="285750" indent="-285750">
              <a:lnSpc>
                <a:spcPct val="130000"/>
              </a:lnSpc>
              <a:buFont typeface="Arial"/>
              <a:buChar char="•"/>
            </a:pPr>
            <a:r>
              <a:rPr lang="en-GB" sz="1400" dirty="0">
                <a:solidFill>
                  <a:srgbClr val="FFFFFF"/>
                </a:solidFill>
                <a:latin typeface="Arial"/>
                <a:cs typeface="Arial"/>
              </a:rPr>
              <a:t>Record what you say</a:t>
            </a:r>
          </a:p>
          <a:p>
            <a:pPr marL="285750" indent="-285750">
              <a:lnSpc>
                <a:spcPct val="130000"/>
              </a:lnSpc>
              <a:buFont typeface="Arial"/>
              <a:buChar char="•"/>
            </a:pPr>
            <a:r>
              <a:rPr lang="en-GB" sz="1400" dirty="0">
                <a:solidFill>
                  <a:srgbClr val="FFFFFF"/>
                </a:solidFill>
                <a:latin typeface="Arial"/>
                <a:cs typeface="Arial"/>
              </a:rPr>
              <a:t>Bring in expert advise if necessary</a:t>
            </a:r>
          </a:p>
          <a:p>
            <a:pPr marL="285750" indent="-285750">
              <a:lnSpc>
                <a:spcPct val="130000"/>
              </a:lnSpc>
              <a:buFont typeface="Arial"/>
              <a:buChar char="•"/>
            </a:pPr>
            <a:r>
              <a:rPr lang="en-GB" sz="1400" dirty="0">
                <a:solidFill>
                  <a:srgbClr val="FFFFFF"/>
                </a:solidFill>
                <a:latin typeface="Arial"/>
                <a:cs typeface="Arial"/>
              </a:rPr>
              <a:t>Display concern – care about what has happened and be sympathetic</a:t>
            </a:r>
          </a:p>
          <a:p>
            <a:pPr marL="285750" indent="-285750">
              <a:lnSpc>
                <a:spcPct val="130000"/>
              </a:lnSpc>
              <a:buFont typeface="Arial"/>
              <a:buChar char="•"/>
            </a:pPr>
            <a:r>
              <a:rPr lang="en-GB" sz="1400" dirty="0">
                <a:solidFill>
                  <a:srgbClr val="FFFFFF"/>
                </a:solidFill>
                <a:latin typeface="Arial"/>
                <a:cs typeface="Arial"/>
              </a:rPr>
              <a:t>Display commitment - to find out what happened and put it right</a:t>
            </a:r>
          </a:p>
          <a:p>
            <a:pPr marL="285750" indent="-285750">
              <a:lnSpc>
                <a:spcPct val="130000"/>
              </a:lnSpc>
              <a:buFont typeface="Arial"/>
              <a:buChar char="•"/>
            </a:pPr>
            <a:r>
              <a:rPr lang="en-GB" sz="1400" dirty="0">
                <a:solidFill>
                  <a:srgbClr val="FFFFFF"/>
                </a:solidFill>
                <a:latin typeface="Arial"/>
                <a:cs typeface="Arial"/>
              </a:rPr>
              <a:t>Display control of the situation at the most senior level</a:t>
            </a:r>
          </a:p>
          <a:p>
            <a:pPr marL="285750" indent="-285750">
              <a:lnSpc>
                <a:spcPct val="130000"/>
              </a:lnSpc>
              <a:buFont typeface="Arial"/>
              <a:buChar char="•"/>
            </a:pPr>
            <a:r>
              <a:rPr lang="en-GB" sz="1400" dirty="0">
                <a:solidFill>
                  <a:srgbClr val="FFFFFF"/>
                </a:solidFill>
                <a:latin typeface="Arial"/>
                <a:cs typeface="Arial"/>
              </a:rPr>
              <a:t>Be available and co-operative</a:t>
            </a:r>
          </a:p>
          <a:p>
            <a:pPr marL="285750" indent="-285750">
              <a:lnSpc>
                <a:spcPct val="130000"/>
              </a:lnSpc>
              <a:buFont typeface="Arial"/>
              <a:buChar char="•"/>
            </a:pPr>
            <a:r>
              <a:rPr lang="en-GB" sz="1400" dirty="0">
                <a:solidFill>
                  <a:srgbClr val="FFFFFF"/>
                </a:solidFill>
                <a:latin typeface="Arial"/>
                <a:cs typeface="Arial"/>
              </a:rPr>
              <a:t>Be positive and truthful</a:t>
            </a: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1" name="Rectangle 10"/>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Press Release</a:t>
            </a:r>
            <a:endParaRPr lang="en-US" sz="1400" dirty="0">
              <a:ln w="12700">
                <a:solidFill>
                  <a:schemeClr val="bg1"/>
                </a:solidFill>
              </a:ln>
              <a:solidFill>
                <a:srgbClr val="FFFFFF"/>
              </a:solidFill>
              <a:latin typeface="Droid Sans"/>
              <a:cs typeface="Droid Sans"/>
            </a:endParaRPr>
          </a:p>
        </p:txBody>
      </p:sp>
      <p:sp>
        <p:nvSpPr>
          <p:cNvPr id="17" name="Rectangle 16"/>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34</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258510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27584" y="1563638"/>
            <a:ext cx="7848872" cy="1762021"/>
          </a:xfrm>
          <a:prstGeom prst="rect">
            <a:avLst/>
          </a:prstGeom>
        </p:spPr>
        <p:txBody>
          <a:bodyPr wrap="square">
            <a:spAutoFit/>
          </a:bodyPr>
          <a:lstStyle/>
          <a:p>
            <a:pPr>
              <a:lnSpc>
                <a:spcPct val="130000"/>
              </a:lnSpc>
            </a:pPr>
            <a:r>
              <a:rPr lang="en-GB" sz="1400" dirty="0" smtClean="0">
                <a:solidFill>
                  <a:srgbClr val="FFFFFF"/>
                </a:solidFill>
                <a:latin typeface="Arial"/>
                <a:cs typeface="Arial"/>
              </a:rPr>
              <a:t>Don’t:</a:t>
            </a:r>
            <a:endParaRPr lang="en-GB" sz="1400" dirty="0">
              <a:solidFill>
                <a:srgbClr val="FFFFFF"/>
              </a:solidFill>
              <a:latin typeface="Arial"/>
              <a:cs typeface="Arial"/>
            </a:endParaRPr>
          </a:p>
          <a:p>
            <a:pPr marL="285750" indent="-285750">
              <a:lnSpc>
                <a:spcPct val="130000"/>
              </a:lnSpc>
              <a:buFont typeface="Arial"/>
              <a:buChar char="•"/>
            </a:pPr>
            <a:r>
              <a:rPr lang="en-GB" sz="1400" dirty="0">
                <a:solidFill>
                  <a:srgbClr val="FFFFFF"/>
                </a:solidFill>
                <a:latin typeface="Arial"/>
                <a:cs typeface="Arial"/>
              </a:rPr>
              <a:t>A</a:t>
            </a:r>
            <a:r>
              <a:rPr lang="en-GB" sz="1400" dirty="0" smtClean="0">
                <a:solidFill>
                  <a:srgbClr val="FFFFFF"/>
                </a:solidFill>
                <a:latin typeface="Arial"/>
                <a:cs typeface="Arial"/>
              </a:rPr>
              <a:t>dmit </a:t>
            </a:r>
            <a:r>
              <a:rPr lang="en-GB" sz="1400" dirty="0">
                <a:solidFill>
                  <a:srgbClr val="FFFFFF"/>
                </a:solidFill>
                <a:latin typeface="Arial"/>
                <a:cs typeface="Arial"/>
              </a:rPr>
              <a:t>liability</a:t>
            </a:r>
          </a:p>
          <a:p>
            <a:pPr marL="285750" indent="-285750">
              <a:lnSpc>
                <a:spcPct val="130000"/>
              </a:lnSpc>
              <a:buFont typeface="Arial"/>
              <a:buChar char="•"/>
            </a:pPr>
            <a:r>
              <a:rPr lang="en-GB" sz="1400" dirty="0">
                <a:solidFill>
                  <a:srgbClr val="FFFFFF"/>
                </a:solidFill>
                <a:latin typeface="Arial"/>
                <a:cs typeface="Arial"/>
              </a:rPr>
              <a:t>Give graphic descriptions</a:t>
            </a:r>
          </a:p>
          <a:p>
            <a:pPr marL="285750" indent="-285750">
              <a:lnSpc>
                <a:spcPct val="130000"/>
              </a:lnSpc>
              <a:buFont typeface="Arial"/>
              <a:buChar char="•"/>
            </a:pPr>
            <a:r>
              <a:rPr lang="en-GB" sz="1400" dirty="0">
                <a:solidFill>
                  <a:srgbClr val="FFFFFF"/>
                </a:solidFill>
                <a:latin typeface="Arial"/>
                <a:cs typeface="Arial"/>
              </a:rPr>
              <a:t>Refuse to answer </a:t>
            </a:r>
            <a:r>
              <a:rPr lang="en-GB" sz="1400" dirty="0" smtClean="0">
                <a:solidFill>
                  <a:srgbClr val="FFFFFF"/>
                </a:solidFill>
                <a:latin typeface="Arial"/>
                <a:cs typeface="Arial"/>
              </a:rPr>
              <a:t>any questions</a:t>
            </a:r>
            <a:endParaRPr lang="en-GB" sz="1400" dirty="0">
              <a:solidFill>
                <a:srgbClr val="FFFFFF"/>
              </a:solidFill>
              <a:latin typeface="Arial"/>
              <a:cs typeface="Arial"/>
            </a:endParaRPr>
          </a:p>
          <a:p>
            <a:pPr marL="285750" indent="-285750">
              <a:lnSpc>
                <a:spcPct val="130000"/>
              </a:lnSpc>
              <a:buFont typeface="Arial"/>
              <a:buChar char="•"/>
            </a:pPr>
            <a:r>
              <a:rPr lang="en-GB" sz="1400" dirty="0">
                <a:solidFill>
                  <a:srgbClr val="FFFFFF"/>
                </a:solidFill>
                <a:latin typeface="Arial"/>
                <a:cs typeface="Arial"/>
              </a:rPr>
              <a:t>Blame another organisation for difficulties</a:t>
            </a:r>
          </a:p>
          <a:p>
            <a:pPr marL="285750" indent="-285750">
              <a:lnSpc>
                <a:spcPct val="130000"/>
              </a:lnSpc>
              <a:buFont typeface="Arial"/>
              <a:buChar char="•"/>
            </a:pPr>
            <a:r>
              <a:rPr lang="en-GB" sz="1400" dirty="0">
                <a:solidFill>
                  <a:srgbClr val="FFFFFF"/>
                </a:solidFill>
                <a:latin typeface="Arial"/>
                <a:cs typeface="Arial"/>
              </a:rPr>
              <a:t>Repeat negative or inflammatory words used by a reporter</a:t>
            </a: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1" name="Rectangle 10"/>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Press Release</a:t>
            </a:r>
            <a:endParaRPr lang="en-US" sz="1400" dirty="0">
              <a:ln w="12700">
                <a:solidFill>
                  <a:schemeClr val="bg1"/>
                </a:solidFill>
              </a:ln>
              <a:solidFill>
                <a:srgbClr val="FFFFFF"/>
              </a:solidFill>
              <a:latin typeface="Droid Sans"/>
              <a:cs typeface="Droid Sans"/>
            </a:endParaRPr>
          </a:p>
        </p:txBody>
      </p:sp>
      <p:sp>
        <p:nvSpPr>
          <p:cNvPr id="17" name="Rectangle 16"/>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35</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569623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27584" y="1563638"/>
            <a:ext cx="7848872" cy="1201867"/>
          </a:xfrm>
          <a:prstGeom prst="rect">
            <a:avLst/>
          </a:prstGeom>
        </p:spPr>
        <p:txBody>
          <a:bodyPr wrap="square">
            <a:spAutoFit/>
          </a:bodyPr>
          <a:lstStyle/>
          <a:p>
            <a:pPr>
              <a:lnSpc>
                <a:spcPct val="130000"/>
              </a:lnSpc>
            </a:pPr>
            <a:r>
              <a:rPr lang="en-GB" sz="1400" dirty="0">
                <a:solidFill>
                  <a:srgbClr val="FFFFFF"/>
                </a:solidFill>
                <a:latin typeface="Arial"/>
                <a:cs typeface="Arial"/>
              </a:rPr>
              <a:t>Don’t </a:t>
            </a:r>
            <a:r>
              <a:rPr lang="en-GB" sz="1400" dirty="0" smtClean="0">
                <a:solidFill>
                  <a:srgbClr val="FFFFFF"/>
                </a:solidFill>
                <a:latin typeface="Arial"/>
                <a:cs typeface="Arial"/>
              </a:rPr>
              <a:t>Forget:</a:t>
            </a:r>
            <a:endParaRPr lang="en-GB" sz="1400" dirty="0">
              <a:solidFill>
                <a:srgbClr val="FFFFFF"/>
              </a:solidFill>
              <a:latin typeface="Arial"/>
              <a:cs typeface="Arial"/>
            </a:endParaRPr>
          </a:p>
          <a:p>
            <a:pPr marL="285750" indent="-285750">
              <a:lnSpc>
                <a:spcPct val="130000"/>
              </a:lnSpc>
              <a:buFont typeface="Arial"/>
              <a:buChar char="•"/>
            </a:pPr>
            <a:r>
              <a:rPr lang="en-GB" sz="1400" dirty="0">
                <a:solidFill>
                  <a:srgbClr val="FFFFFF"/>
                </a:solidFill>
                <a:latin typeface="Arial"/>
                <a:cs typeface="Arial"/>
              </a:rPr>
              <a:t>Do not speculate, focus on the facts</a:t>
            </a:r>
          </a:p>
          <a:p>
            <a:pPr marL="285750" indent="-285750">
              <a:lnSpc>
                <a:spcPct val="130000"/>
              </a:lnSpc>
              <a:buFont typeface="Arial"/>
              <a:buChar char="•"/>
            </a:pPr>
            <a:r>
              <a:rPr lang="en-GB" sz="1400" dirty="0">
                <a:solidFill>
                  <a:srgbClr val="FFFFFF"/>
                </a:solidFill>
                <a:latin typeface="Arial"/>
                <a:cs typeface="Arial"/>
              </a:rPr>
              <a:t>Manage and control the release of information</a:t>
            </a:r>
          </a:p>
          <a:p>
            <a:pPr marL="285750" indent="-285750">
              <a:lnSpc>
                <a:spcPct val="130000"/>
              </a:lnSpc>
              <a:buFont typeface="Arial"/>
              <a:buChar char="•"/>
            </a:pPr>
            <a:r>
              <a:rPr lang="en-GB" sz="1400" dirty="0">
                <a:solidFill>
                  <a:srgbClr val="FFFFFF"/>
                </a:solidFill>
                <a:latin typeface="Arial"/>
                <a:cs typeface="Arial"/>
              </a:rPr>
              <a:t>Consistency of response from [YOUR ORGANISAITON] is </a:t>
            </a:r>
            <a:r>
              <a:rPr lang="en-GB" sz="1400" dirty="0" smtClean="0">
                <a:solidFill>
                  <a:srgbClr val="FFFFFF"/>
                </a:solidFill>
                <a:latin typeface="Arial"/>
                <a:cs typeface="Arial"/>
              </a:rPr>
              <a:t>critical</a:t>
            </a:r>
            <a:endParaRPr lang="en-GB" sz="1400" dirty="0">
              <a:solidFill>
                <a:srgbClr val="FFFFFF"/>
              </a:solidFill>
              <a:latin typeface="Arial"/>
              <a:cs typeface="Arial"/>
            </a:endParaRP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1" name="Rectangle 10"/>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Press Release</a:t>
            </a:r>
            <a:endParaRPr lang="en-US" sz="1400" dirty="0">
              <a:ln w="12700">
                <a:solidFill>
                  <a:schemeClr val="bg1"/>
                </a:solidFill>
              </a:ln>
              <a:solidFill>
                <a:srgbClr val="FFFFFF"/>
              </a:solidFill>
              <a:latin typeface="Droid Sans"/>
              <a:cs typeface="Droid Sans"/>
            </a:endParaRPr>
          </a:p>
        </p:txBody>
      </p:sp>
      <p:sp>
        <p:nvSpPr>
          <p:cNvPr id="17" name="Rectangle 16"/>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36</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4288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75047" y="1635646"/>
            <a:ext cx="7541369" cy="2960810"/>
          </a:xfrm>
          <a:prstGeom prst="rect">
            <a:avLst/>
          </a:prstGeom>
          <a:solidFill>
            <a:schemeClr val="bg1">
              <a:lumMod val="95000"/>
            </a:schemeClr>
          </a:solidFill>
          <a:ln>
            <a:solidFill>
              <a:schemeClr val="tx1"/>
            </a:solidFill>
          </a:ln>
        </p:spPr>
        <p:txBody>
          <a:bodyPr wrap="square">
            <a:spAutoFit/>
          </a:bodyPr>
          <a:lstStyle/>
          <a:p>
            <a:pPr>
              <a:lnSpc>
                <a:spcPct val="130000"/>
              </a:lnSpc>
            </a:pPr>
            <a:r>
              <a:rPr lang="en-GB" sz="1600" dirty="0" smtClean="0">
                <a:latin typeface="Arial"/>
                <a:cs typeface="Arial"/>
              </a:rPr>
              <a:t>[</a:t>
            </a:r>
            <a:r>
              <a:rPr lang="en-GB" sz="1600" dirty="0">
                <a:latin typeface="Arial"/>
                <a:cs typeface="Arial"/>
              </a:rPr>
              <a:t>YOUR ORGANISATION] is sorry to say its business at [LOCATIONS EFFECTED] has been</a:t>
            </a:r>
            <a:r>
              <a:rPr lang="en-GB" sz="1600" dirty="0" smtClean="0">
                <a:latin typeface="Arial"/>
                <a:cs typeface="Arial"/>
              </a:rPr>
              <a:t>:</a:t>
            </a:r>
            <a:endParaRPr lang="en-GB" sz="1600" dirty="0">
              <a:latin typeface="Arial"/>
              <a:cs typeface="Arial"/>
            </a:endParaRPr>
          </a:p>
          <a:p>
            <a:pPr marL="285750" indent="-285750">
              <a:lnSpc>
                <a:spcPct val="130000"/>
              </a:lnSpc>
              <a:buFont typeface="Arial"/>
              <a:buChar char="•"/>
            </a:pPr>
            <a:r>
              <a:rPr lang="en-US" sz="1600" dirty="0">
                <a:latin typeface="Arial"/>
                <a:cs typeface="Arial"/>
              </a:rPr>
              <a:t>Temporarily closed because of [INCIDENT]…… [OR]</a:t>
            </a:r>
            <a:endParaRPr lang="en-GB" sz="1600" dirty="0">
              <a:latin typeface="Arial"/>
              <a:cs typeface="Arial"/>
            </a:endParaRPr>
          </a:p>
          <a:p>
            <a:pPr marL="285750" indent="-285750">
              <a:lnSpc>
                <a:spcPct val="130000"/>
              </a:lnSpc>
              <a:buFont typeface="Arial"/>
              <a:buChar char="•"/>
            </a:pPr>
            <a:r>
              <a:rPr lang="en-US" sz="1600" dirty="0">
                <a:latin typeface="Arial"/>
                <a:cs typeface="Arial"/>
              </a:rPr>
              <a:t>Closed for the foreseeable future due to a [INCIDENT</a:t>
            </a:r>
            <a:r>
              <a:rPr lang="en-US" sz="1600" dirty="0" smtClean="0">
                <a:latin typeface="Arial"/>
                <a:cs typeface="Arial"/>
              </a:rPr>
              <a:t>]….</a:t>
            </a:r>
            <a:r>
              <a:rPr lang="en-US" sz="1600" dirty="0">
                <a:latin typeface="Arial"/>
                <a:cs typeface="Arial"/>
              </a:rPr>
              <a:t>........ [OR]</a:t>
            </a:r>
            <a:endParaRPr lang="en-GB" sz="1600" dirty="0">
              <a:latin typeface="Arial"/>
              <a:cs typeface="Arial"/>
            </a:endParaRPr>
          </a:p>
          <a:p>
            <a:pPr marL="285750" indent="-285750">
              <a:lnSpc>
                <a:spcPct val="130000"/>
              </a:lnSpc>
              <a:buFont typeface="Arial"/>
              <a:buChar char="•"/>
            </a:pPr>
            <a:r>
              <a:rPr lang="en-US" sz="1600" dirty="0">
                <a:latin typeface="Arial"/>
                <a:cs typeface="Arial"/>
              </a:rPr>
              <a:t>Suspended because of [INCIDENT] ......</a:t>
            </a:r>
            <a:r>
              <a:rPr lang="en-US" sz="1600" dirty="0" smtClean="0">
                <a:latin typeface="Arial"/>
                <a:cs typeface="Arial"/>
              </a:rPr>
              <a:t>..</a:t>
            </a:r>
            <a:r>
              <a:rPr lang="en-US" sz="1600" dirty="0">
                <a:latin typeface="Arial"/>
                <a:cs typeface="Arial"/>
              </a:rPr>
              <a:t>..........[OR]</a:t>
            </a:r>
            <a:endParaRPr lang="en-GB" sz="1600" dirty="0">
              <a:latin typeface="Arial"/>
              <a:cs typeface="Arial"/>
            </a:endParaRPr>
          </a:p>
          <a:p>
            <a:pPr marL="285750" indent="-285750">
              <a:lnSpc>
                <a:spcPct val="130000"/>
              </a:lnSpc>
              <a:buFont typeface="Arial"/>
              <a:buChar char="•"/>
            </a:pPr>
            <a:r>
              <a:rPr lang="en-US" sz="1600" dirty="0" smtClean="0">
                <a:latin typeface="Arial"/>
                <a:cs typeface="Arial"/>
              </a:rPr>
              <a:t>Other</a:t>
            </a:r>
          </a:p>
          <a:p>
            <a:pPr>
              <a:lnSpc>
                <a:spcPct val="130000"/>
              </a:lnSpc>
            </a:pPr>
            <a:endParaRPr lang="en-GB" sz="1600" dirty="0">
              <a:latin typeface="Arial"/>
              <a:cs typeface="Arial"/>
            </a:endParaRPr>
          </a:p>
          <a:p>
            <a:pPr>
              <a:lnSpc>
                <a:spcPct val="130000"/>
              </a:lnSpc>
            </a:pPr>
            <a:r>
              <a:rPr lang="en-GB" sz="1600" dirty="0">
                <a:latin typeface="Arial"/>
                <a:cs typeface="Arial"/>
              </a:rPr>
              <a:t>The incident began [TIME] on [MONTH] [YEAR]</a:t>
            </a:r>
          </a:p>
          <a:p>
            <a:pPr>
              <a:lnSpc>
                <a:spcPct val="130000"/>
              </a:lnSpc>
            </a:pPr>
            <a:r>
              <a:rPr lang="en-GB" sz="1600" dirty="0">
                <a:latin typeface="Arial"/>
                <a:cs typeface="Arial"/>
              </a:rPr>
              <a:t> </a:t>
            </a:r>
          </a:p>
        </p:txBody>
      </p:sp>
      <p:grpSp>
        <p:nvGrpSpPr>
          <p:cNvPr id="7" name="Group 6"/>
          <p:cNvGrpSpPr/>
          <p:nvPr/>
        </p:nvGrpSpPr>
        <p:grpSpPr>
          <a:xfrm>
            <a:off x="899592" y="635374"/>
            <a:ext cx="1584176" cy="911261"/>
            <a:chOff x="903599" y="635374"/>
            <a:chExt cx="1490806" cy="911261"/>
          </a:xfrm>
        </p:grpSpPr>
        <p:sp>
          <p:nvSpPr>
            <p:cNvPr id="8" name="Right Triangle 7"/>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9" name="Rectangle 8"/>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0" name="Rectangle 9"/>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Template</a:t>
            </a:r>
          </a:p>
          <a:p>
            <a:pPr algn="ctr"/>
            <a:r>
              <a:rPr lang="en-US" sz="1400" dirty="0" smtClean="0">
                <a:ln w="12700">
                  <a:solidFill>
                    <a:schemeClr val="bg1"/>
                  </a:solidFill>
                </a:ln>
                <a:solidFill>
                  <a:srgbClr val="FFFFFF"/>
                </a:solidFill>
                <a:latin typeface="Droid Sans"/>
                <a:cs typeface="Droid Sans"/>
              </a:rPr>
              <a:t>Letter</a:t>
            </a:r>
            <a:endParaRPr lang="en-US" sz="1400" dirty="0">
              <a:ln w="12700">
                <a:solidFill>
                  <a:schemeClr val="bg1"/>
                </a:solidFill>
              </a:ln>
              <a:solidFill>
                <a:srgbClr val="FFFFFF"/>
              </a:solidFill>
              <a:latin typeface="Droid Sans"/>
              <a:cs typeface="Droid Sans"/>
            </a:endParaRPr>
          </a:p>
        </p:txBody>
      </p:sp>
      <p:sp>
        <p:nvSpPr>
          <p:cNvPr id="13" name="Rectangle 12"/>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37</a:t>
            </a:r>
            <a:endParaRPr lang="en-US" sz="2800" dirty="0">
              <a:ln w="12700">
                <a:solidFill>
                  <a:schemeClr val="bg1"/>
                </a:solidFill>
              </a:ln>
              <a:solidFill>
                <a:srgbClr val="FFFFFF"/>
              </a:solidFill>
              <a:latin typeface="Droid Sans"/>
              <a:cs typeface="Droid Sans"/>
            </a:endParaRPr>
          </a:p>
        </p:txBody>
      </p:sp>
      <p:sp>
        <p:nvSpPr>
          <p:cNvPr id="14" name="Rectangle 13"/>
          <p:cNvSpPr/>
          <p:nvPr/>
        </p:nvSpPr>
        <p:spPr>
          <a:xfrm>
            <a:off x="899592" y="4609460"/>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10427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75047" y="1635646"/>
            <a:ext cx="7541369" cy="2640723"/>
          </a:xfrm>
          <a:prstGeom prst="rect">
            <a:avLst/>
          </a:prstGeom>
          <a:solidFill>
            <a:schemeClr val="bg1">
              <a:lumMod val="95000"/>
            </a:schemeClr>
          </a:solidFill>
          <a:ln>
            <a:solidFill>
              <a:schemeClr val="tx1"/>
            </a:solidFill>
          </a:ln>
        </p:spPr>
        <p:txBody>
          <a:bodyPr wrap="square">
            <a:spAutoFit/>
          </a:bodyPr>
          <a:lstStyle/>
          <a:p>
            <a:pPr marL="285750" indent="-285750">
              <a:lnSpc>
                <a:spcPct val="130000"/>
              </a:lnSpc>
              <a:buFont typeface="Arial"/>
              <a:buChar char="•"/>
            </a:pPr>
            <a:r>
              <a:rPr lang="en-GB" sz="1600" dirty="0" smtClean="0">
                <a:latin typeface="Arial"/>
                <a:cs typeface="Arial"/>
              </a:rPr>
              <a:t>There </a:t>
            </a:r>
            <a:r>
              <a:rPr lang="en-GB" sz="1600" dirty="0">
                <a:latin typeface="Arial"/>
                <a:cs typeface="Arial"/>
              </a:rPr>
              <a:t>have been no injuries/fatalities [OR]</a:t>
            </a:r>
          </a:p>
          <a:p>
            <a:pPr marL="285750" indent="-285750">
              <a:lnSpc>
                <a:spcPct val="130000"/>
              </a:lnSpc>
              <a:buFont typeface="Arial"/>
              <a:buChar char="•"/>
            </a:pPr>
            <a:r>
              <a:rPr lang="en-GB" sz="1600" dirty="0">
                <a:latin typeface="Arial"/>
                <a:cs typeface="Arial"/>
              </a:rPr>
              <a:t>There have been injuries/fatalities totalling [</a:t>
            </a:r>
            <a:r>
              <a:rPr lang="en-GB" sz="1600" dirty="0" smtClean="0">
                <a:latin typeface="Arial"/>
                <a:cs typeface="Arial"/>
              </a:rPr>
              <a:t>NUMBER]</a:t>
            </a:r>
            <a:endParaRPr lang="en-GB" sz="1600" dirty="0">
              <a:latin typeface="Arial"/>
              <a:cs typeface="Arial"/>
            </a:endParaRPr>
          </a:p>
          <a:p>
            <a:pPr>
              <a:lnSpc>
                <a:spcPct val="130000"/>
              </a:lnSpc>
            </a:pPr>
            <a:r>
              <a:rPr lang="en-GB" sz="1600" dirty="0">
                <a:latin typeface="Arial"/>
                <a:cs typeface="Arial"/>
              </a:rPr>
              <a:t> </a:t>
            </a:r>
          </a:p>
          <a:p>
            <a:pPr>
              <a:lnSpc>
                <a:spcPct val="130000"/>
              </a:lnSpc>
            </a:pPr>
            <a:r>
              <a:rPr lang="en-GB" sz="1600" dirty="0">
                <a:latin typeface="Arial"/>
                <a:cs typeface="Arial"/>
              </a:rPr>
              <a:t>The Police / authorities / H&amp;S Executive are investigating the cause of the incident with the full co-operation of the </a:t>
            </a:r>
            <a:r>
              <a:rPr lang="en-GB" sz="1600" dirty="0" smtClean="0">
                <a:latin typeface="Arial"/>
                <a:cs typeface="Arial"/>
              </a:rPr>
              <a:t>organisation. </a:t>
            </a:r>
          </a:p>
          <a:p>
            <a:pPr>
              <a:lnSpc>
                <a:spcPct val="130000"/>
              </a:lnSpc>
            </a:pPr>
            <a:endParaRPr lang="en-GB" sz="1600" dirty="0">
              <a:latin typeface="Arial"/>
              <a:cs typeface="Arial"/>
            </a:endParaRPr>
          </a:p>
          <a:p>
            <a:pPr>
              <a:lnSpc>
                <a:spcPct val="130000"/>
              </a:lnSpc>
            </a:pPr>
            <a:r>
              <a:rPr lang="en-GB" sz="1600" dirty="0">
                <a:latin typeface="Arial"/>
                <a:cs typeface="Arial"/>
              </a:rPr>
              <a:t>We are implementing a business recovery plan and are contacting</a:t>
            </a:r>
            <a:r>
              <a:rPr lang="en-GB" sz="1600" dirty="0" smtClean="0">
                <a:latin typeface="Arial"/>
                <a:cs typeface="Arial"/>
              </a:rPr>
              <a:t>:</a:t>
            </a:r>
          </a:p>
          <a:p>
            <a:pPr>
              <a:lnSpc>
                <a:spcPct val="130000"/>
              </a:lnSpc>
            </a:pPr>
            <a:endParaRPr lang="en-GB" sz="1600" b="1" dirty="0">
              <a:latin typeface="Arial"/>
              <a:cs typeface="Arial"/>
            </a:endParaRPr>
          </a:p>
        </p:txBody>
      </p:sp>
      <p:sp>
        <p:nvSpPr>
          <p:cNvPr id="7" name="Rectangle 6"/>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12" name="Group 11"/>
          <p:cNvGrpSpPr/>
          <p:nvPr/>
        </p:nvGrpSpPr>
        <p:grpSpPr>
          <a:xfrm>
            <a:off x="899592" y="635374"/>
            <a:ext cx="1584176" cy="911261"/>
            <a:chOff x="903599" y="635374"/>
            <a:chExt cx="1490806" cy="911261"/>
          </a:xfrm>
        </p:grpSpPr>
        <p:sp>
          <p:nvSpPr>
            <p:cNvPr id="13" name="Right Triangle 12"/>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4" name="Rectangle 13"/>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5" name="Rectangle 14"/>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6" name="Rectangle 15"/>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Template</a:t>
            </a:r>
          </a:p>
          <a:p>
            <a:pPr algn="ctr"/>
            <a:r>
              <a:rPr lang="en-US" sz="1400" dirty="0" smtClean="0">
                <a:ln w="12700">
                  <a:solidFill>
                    <a:schemeClr val="bg1"/>
                  </a:solidFill>
                </a:ln>
                <a:solidFill>
                  <a:srgbClr val="FFFFFF"/>
                </a:solidFill>
                <a:latin typeface="Droid Sans"/>
                <a:cs typeface="Droid Sans"/>
              </a:rPr>
              <a:t>Letter</a:t>
            </a:r>
            <a:endParaRPr lang="en-US" sz="1400" dirty="0">
              <a:ln w="12700">
                <a:solidFill>
                  <a:schemeClr val="bg1"/>
                </a:solidFill>
              </a:ln>
              <a:solidFill>
                <a:srgbClr val="FFFFFF"/>
              </a:solidFill>
              <a:latin typeface="Droid Sans"/>
              <a:cs typeface="Droid Sans"/>
            </a:endParaRPr>
          </a:p>
        </p:txBody>
      </p:sp>
      <p:sp>
        <p:nvSpPr>
          <p:cNvPr id="17" name="Rectangle 16"/>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38</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2477949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75047" y="1635646"/>
            <a:ext cx="7541369" cy="2960810"/>
          </a:xfrm>
          <a:prstGeom prst="rect">
            <a:avLst/>
          </a:prstGeom>
          <a:solidFill>
            <a:schemeClr val="bg1">
              <a:lumMod val="95000"/>
            </a:schemeClr>
          </a:solidFill>
          <a:ln>
            <a:solidFill>
              <a:schemeClr val="tx1"/>
            </a:solidFill>
          </a:ln>
        </p:spPr>
        <p:txBody>
          <a:bodyPr wrap="square">
            <a:spAutoFit/>
          </a:bodyPr>
          <a:lstStyle/>
          <a:p>
            <a:pPr>
              <a:lnSpc>
                <a:spcPct val="130000"/>
              </a:lnSpc>
            </a:pPr>
            <a:r>
              <a:rPr lang="en-GB" sz="1600" b="1" dirty="0" smtClean="0">
                <a:latin typeface="Arial"/>
                <a:cs typeface="Arial"/>
              </a:rPr>
              <a:t>Our </a:t>
            </a:r>
            <a:r>
              <a:rPr lang="en-GB" sz="1600" b="1" dirty="0">
                <a:latin typeface="Arial"/>
                <a:cs typeface="Arial"/>
              </a:rPr>
              <a:t>Employees</a:t>
            </a:r>
          </a:p>
          <a:p>
            <a:pPr>
              <a:lnSpc>
                <a:spcPct val="130000"/>
              </a:lnSpc>
            </a:pPr>
            <a:r>
              <a:rPr lang="en-GB" sz="1600" dirty="0">
                <a:latin typeface="Arial"/>
                <a:cs typeface="Arial"/>
              </a:rPr>
              <a:t>Employees will be contacted by their Manager, if they’re not contacted within [</a:t>
            </a:r>
            <a:r>
              <a:rPr lang="en-GB" sz="1600" dirty="0" smtClean="0">
                <a:latin typeface="Arial"/>
                <a:cs typeface="Arial"/>
              </a:rPr>
              <a:t>X] </a:t>
            </a:r>
            <a:r>
              <a:rPr lang="en-GB" sz="1600" dirty="0">
                <a:latin typeface="Arial"/>
                <a:cs typeface="Arial"/>
              </a:rPr>
              <a:t>hours they should call the number below.</a:t>
            </a:r>
          </a:p>
          <a:p>
            <a:pPr>
              <a:lnSpc>
                <a:spcPct val="130000"/>
              </a:lnSpc>
            </a:pPr>
            <a:endParaRPr lang="en-GB" sz="1600" b="1" dirty="0" smtClean="0">
              <a:latin typeface="Arial"/>
              <a:cs typeface="Arial"/>
            </a:endParaRPr>
          </a:p>
          <a:p>
            <a:pPr>
              <a:lnSpc>
                <a:spcPct val="130000"/>
              </a:lnSpc>
            </a:pPr>
            <a:r>
              <a:rPr lang="en-GB" sz="1600" b="1" dirty="0" smtClean="0">
                <a:latin typeface="Arial"/>
                <a:cs typeface="Arial"/>
              </a:rPr>
              <a:t>Relatives </a:t>
            </a:r>
            <a:r>
              <a:rPr lang="en-GB" sz="1600" b="1" dirty="0">
                <a:latin typeface="Arial"/>
                <a:cs typeface="Arial"/>
              </a:rPr>
              <a:t>and Friends of Employees</a:t>
            </a:r>
          </a:p>
          <a:p>
            <a:pPr>
              <a:lnSpc>
                <a:spcPct val="130000"/>
              </a:lnSpc>
            </a:pPr>
            <a:r>
              <a:rPr lang="en-GB" sz="1600" dirty="0">
                <a:latin typeface="Arial"/>
                <a:cs typeface="Arial"/>
              </a:rPr>
              <a:t>If you have any concerns, please call [X]</a:t>
            </a:r>
          </a:p>
          <a:p>
            <a:pPr>
              <a:lnSpc>
                <a:spcPct val="130000"/>
              </a:lnSpc>
            </a:pPr>
            <a:endParaRPr lang="en-GB" sz="1600" b="1" dirty="0" smtClean="0">
              <a:latin typeface="Arial"/>
              <a:cs typeface="Arial"/>
            </a:endParaRPr>
          </a:p>
          <a:p>
            <a:pPr>
              <a:lnSpc>
                <a:spcPct val="130000"/>
              </a:lnSpc>
            </a:pPr>
            <a:r>
              <a:rPr lang="en-GB" sz="1600" b="1" dirty="0" smtClean="0">
                <a:latin typeface="Arial"/>
                <a:cs typeface="Arial"/>
              </a:rPr>
              <a:t>Customers </a:t>
            </a:r>
            <a:r>
              <a:rPr lang="en-GB" sz="1600" b="1" dirty="0">
                <a:latin typeface="Arial"/>
                <a:cs typeface="Arial"/>
              </a:rPr>
              <a:t>and </a:t>
            </a:r>
            <a:r>
              <a:rPr lang="en-GB" sz="1600" b="1" dirty="0" smtClean="0">
                <a:latin typeface="Arial"/>
                <a:cs typeface="Arial"/>
              </a:rPr>
              <a:t>Suppliers</a:t>
            </a:r>
          </a:p>
          <a:p>
            <a:pPr>
              <a:lnSpc>
                <a:spcPct val="130000"/>
              </a:lnSpc>
            </a:pPr>
            <a:r>
              <a:rPr lang="en-GB" sz="1600" dirty="0">
                <a:latin typeface="Arial"/>
                <a:cs typeface="Arial"/>
              </a:rPr>
              <a:t>If you have any concerns, please call [X</a:t>
            </a:r>
            <a:r>
              <a:rPr lang="en-GB" sz="1600" dirty="0" smtClean="0">
                <a:latin typeface="Arial"/>
                <a:cs typeface="Arial"/>
              </a:rPr>
              <a:t>]</a:t>
            </a:r>
            <a:endParaRPr lang="en-GB" sz="1600" dirty="0">
              <a:latin typeface="Arial"/>
              <a:cs typeface="Arial"/>
            </a:endParaRPr>
          </a:p>
        </p:txBody>
      </p:sp>
      <p:sp>
        <p:nvSpPr>
          <p:cNvPr id="7" name="Rectangle 6"/>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2" name="Rectangle 11"/>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3" name="Rectangle 12"/>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Template</a:t>
            </a:r>
          </a:p>
          <a:p>
            <a:pPr algn="ctr"/>
            <a:r>
              <a:rPr lang="en-US" sz="1400" dirty="0" smtClean="0">
                <a:ln w="12700">
                  <a:solidFill>
                    <a:schemeClr val="bg1"/>
                  </a:solidFill>
                </a:ln>
                <a:solidFill>
                  <a:srgbClr val="FFFFFF"/>
                </a:solidFill>
                <a:latin typeface="Droid Sans"/>
                <a:cs typeface="Droid Sans"/>
              </a:rPr>
              <a:t>Letter</a:t>
            </a:r>
            <a:endParaRPr lang="en-US" sz="1400" dirty="0">
              <a:ln w="12700">
                <a:solidFill>
                  <a:schemeClr val="bg1"/>
                </a:solidFill>
              </a:ln>
              <a:solidFill>
                <a:srgbClr val="FFFFFF"/>
              </a:solidFill>
              <a:latin typeface="Droid Sans"/>
              <a:cs typeface="Droid Sans"/>
            </a:endParaRPr>
          </a:p>
        </p:txBody>
      </p:sp>
      <p:sp>
        <p:nvSpPr>
          <p:cNvPr id="14" name="Rectangle 13"/>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39</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3212749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232248"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884676"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USER GUIDE</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919063" y="1563638"/>
            <a:ext cx="7541369" cy="3518912"/>
          </a:xfrm>
          <a:prstGeom prst="rect">
            <a:avLst/>
          </a:prstGeom>
        </p:spPr>
        <p:txBody>
          <a:bodyPr wrap="square">
            <a:spAutoFit/>
          </a:bodyPr>
          <a:lstStyle/>
          <a:p>
            <a:pPr>
              <a:lnSpc>
                <a:spcPct val="150000"/>
              </a:lnSpc>
            </a:pPr>
            <a:r>
              <a:rPr lang="en-US" sz="1600" dirty="0" smtClean="0">
                <a:ln w="12700">
                  <a:solidFill>
                    <a:schemeClr val="bg1"/>
                  </a:solidFill>
                </a:ln>
                <a:solidFill>
                  <a:srgbClr val="FFFFFF"/>
                </a:solidFill>
                <a:latin typeface="Arial"/>
                <a:cs typeface="Arial"/>
              </a:rPr>
              <a:t>This SOP is quite lengthy. If you wish to adapt it quickly then you can do two things:</a:t>
            </a:r>
          </a:p>
          <a:p>
            <a:pPr marL="342900" indent="-342900">
              <a:lnSpc>
                <a:spcPct val="150000"/>
              </a:lnSpc>
              <a:buAutoNum type="arabicParenR"/>
            </a:pPr>
            <a:r>
              <a:rPr lang="en-US" sz="1600" dirty="0" smtClean="0">
                <a:ln w="12700">
                  <a:solidFill>
                    <a:schemeClr val="bg1"/>
                  </a:solidFill>
                </a:ln>
                <a:solidFill>
                  <a:srgbClr val="FFFFFF"/>
                </a:solidFill>
                <a:latin typeface="Arial"/>
                <a:cs typeface="Arial"/>
              </a:rPr>
              <a:t>Switch the name in the SOP to your organisation’s name by doing ‘find’ and ‘replace’ (Edit&gt;Find&gt;Replace) for the following term:  </a:t>
            </a:r>
            <a:r>
              <a:rPr lang="en-GB" sz="1600" dirty="0">
                <a:solidFill>
                  <a:srgbClr val="FFFFFF"/>
                </a:solidFill>
              </a:rPr>
              <a:t>[YOUR ORGANISATION] </a:t>
            </a:r>
          </a:p>
          <a:p>
            <a:endParaRPr lang="en-GB" sz="1600" dirty="0" smtClean="0">
              <a:ln w="12700">
                <a:solidFill>
                  <a:schemeClr val="bg1"/>
                </a:solidFill>
              </a:ln>
              <a:solidFill>
                <a:srgbClr val="FFFFFF"/>
              </a:solidFill>
              <a:latin typeface="Arial"/>
              <a:cs typeface="Arial"/>
            </a:endParaRPr>
          </a:p>
          <a:p>
            <a:r>
              <a:rPr lang="en-GB" sz="1600" dirty="0" smtClean="0">
                <a:ln w="12700">
                  <a:solidFill>
                    <a:schemeClr val="bg1"/>
                  </a:solidFill>
                </a:ln>
                <a:solidFill>
                  <a:srgbClr val="FFFFFF"/>
                </a:solidFill>
                <a:latin typeface="Arial"/>
                <a:cs typeface="Arial"/>
              </a:rPr>
              <a:t>2)    Perform a ‘find’ and ‘replace’ in areas that have the term: </a:t>
            </a:r>
            <a:r>
              <a:rPr lang="en-GB" sz="1600" dirty="0">
                <a:solidFill>
                  <a:srgbClr val="FFFFFF"/>
                </a:solidFill>
              </a:rPr>
              <a:t>[XXX]</a:t>
            </a:r>
          </a:p>
          <a:p>
            <a:pPr>
              <a:lnSpc>
                <a:spcPct val="150000"/>
              </a:lnSpc>
            </a:pPr>
            <a:r>
              <a:rPr lang="en-GB" sz="1600" dirty="0" smtClean="0">
                <a:ln w="12700">
                  <a:solidFill>
                    <a:schemeClr val="bg1"/>
                  </a:solidFill>
                </a:ln>
                <a:solidFill>
                  <a:srgbClr val="FFFFFF"/>
                </a:solidFill>
                <a:latin typeface="Arial"/>
                <a:cs typeface="Arial"/>
              </a:rPr>
              <a:t>      Here you need to add specific information that will be clear from the page  	</a:t>
            </a:r>
          </a:p>
          <a:p>
            <a:pPr>
              <a:lnSpc>
                <a:spcPct val="150000"/>
              </a:lnSpc>
            </a:pPr>
            <a:r>
              <a:rPr lang="en-GB" sz="1600" dirty="0">
                <a:ln w="12700">
                  <a:solidFill>
                    <a:schemeClr val="bg1"/>
                  </a:solidFill>
                </a:ln>
                <a:solidFill>
                  <a:srgbClr val="FFFFFF"/>
                </a:solidFill>
                <a:latin typeface="Arial"/>
                <a:cs typeface="Arial"/>
              </a:rPr>
              <a:t> </a:t>
            </a:r>
            <a:r>
              <a:rPr lang="en-GB" sz="1600" dirty="0" smtClean="0">
                <a:ln w="12700">
                  <a:solidFill>
                    <a:schemeClr val="bg1"/>
                  </a:solidFill>
                </a:ln>
                <a:solidFill>
                  <a:srgbClr val="FFFFFF"/>
                </a:solidFill>
                <a:latin typeface="Arial"/>
                <a:cs typeface="Arial"/>
              </a:rPr>
              <a:t>     you’re on.  </a:t>
            </a:r>
            <a:endParaRPr lang="en-GB" sz="1600" dirty="0">
              <a:ln w="12700">
                <a:solidFill>
                  <a:schemeClr val="bg1"/>
                </a:solidFill>
              </a:ln>
              <a:solidFill>
                <a:srgbClr val="FFFFFF"/>
              </a:solidFill>
              <a:latin typeface="Arial"/>
              <a:cs typeface="Arial"/>
            </a:endParaRPr>
          </a:p>
          <a:p>
            <a:pPr>
              <a:lnSpc>
                <a:spcPct val="150000"/>
              </a:lnSpc>
            </a:pPr>
            <a:endParaRPr lang="en-GB" sz="1600" dirty="0">
              <a:ln w="12700">
                <a:solidFill>
                  <a:schemeClr val="bg1"/>
                </a:solidFill>
              </a:ln>
              <a:solidFill>
                <a:srgbClr val="FFFFFF"/>
              </a:solidFill>
              <a:latin typeface="Arial"/>
              <a:cs typeface="Arial"/>
            </a:endParaRPr>
          </a:p>
          <a:p>
            <a:pPr>
              <a:lnSpc>
                <a:spcPct val="150000"/>
              </a:lnSpc>
            </a:pPr>
            <a:endParaRPr lang="en-US" sz="16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211122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75047" y="1635646"/>
            <a:ext cx="7541369" cy="2000548"/>
          </a:xfrm>
          <a:prstGeom prst="rect">
            <a:avLst/>
          </a:prstGeom>
          <a:solidFill>
            <a:schemeClr val="bg1">
              <a:lumMod val="95000"/>
            </a:schemeClr>
          </a:solidFill>
          <a:ln>
            <a:solidFill>
              <a:schemeClr val="tx1"/>
            </a:solidFill>
          </a:ln>
        </p:spPr>
        <p:txBody>
          <a:bodyPr wrap="square">
            <a:spAutoFit/>
          </a:bodyPr>
          <a:lstStyle/>
          <a:p>
            <a:pPr>
              <a:lnSpc>
                <a:spcPct val="130000"/>
              </a:lnSpc>
            </a:pPr>
            <a:r>
              <a:rPr lang="en-GB" sz="1600" b="1" dirty="0">
                <a:latin typeface="Arial"/>
                <a:cs typeface="Arial"/>
              </a:rPr>
              <a:t>[</a:t>
            </a:r>
            <a:r>
              <a:rPr lang="en-GB" sz="1600" dirty="0">
                <a:latin typeface="Arial"/>
                <a:cs typeface="Arial"/>
              </a:rPr>
              <a:t>YOUR ORGANISATION] has a business resilience plan and it has been invoked. Contact can be made at .................................................. Tel ................................ from ..........am/pm on ..........................</a:t>
            </a:r>
          </a:p>
          <a:p>
            <a:pPr>
              <a:lnSpc>
                <a:spcPct val="130000"/>
              </a:lnSpc>
            </a:pPr>
            <a:endParaRPr lang="en-GB" sz="1600" dirty="0" smtClean="0">
              <a:latin typeface="Arial"/>
              <a:cs typeface="Arial"/>
            </a:endParaRPr>
          </a:p>
          <a:p>
            <a:pPr>
              <a:lnSpc>
                <a:spcPct val="130000"/>
              </a:lnSpc>
            </a:pPr>
            <a:r>
              <a:rPr lang="en-GB" sz="1600" dirty="0" smtClean="0">
                <a:latin typeface="Arial"/>
                <a:cs typeface="Arial"/>
              </a:rPr>
              <a:t>A </a:t>
            </a:r>
            <a:r>
              <a:rPr lang="en-GB" sz="1600" dirty="0">
                <a:latin typeface="Arial"/>
                <a:cs typeface="Arial"/>
              </a:rPr>
              <a:t>further announcement will be made as soon as possible</a:t>
            </a:r>
            <a:r>
              <a:rPr lang="en-GB" sz="1600" dirty="0" smtClean="0">
                <a:latin typeface="Arial"/>
                <a:cs typeface="Arial"/>
              </a:rPr>
              <a:t>.</a:t>
            </a:r>
          </a:p>
          <a:p>
            <a:pPr>
              <a:lnSpc>
                <a:spcPct val="130000"/>
              </a:lnSpc>
            </a:pPr>
            <a:endParaRPr lang="en-GB" sz="1600" b="1" dirty="0">
              <a:latin typeface="Arial"/>
              <a:cs typeface="Arial"/>
            </a:endParaRPr>
          </a:p>
        </p:txBody>
      </p:sp>
      <p:sp>
        <p:nvSpPr>
          <p:cNvPr id="7" name="Rectangle 6"/>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2" name="Rectangle 11"/>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3" name="Rectangle 12"/>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Template</a:t>
            </a:r>
          </a:p>
          <a:p>
            <a:pPr algn="ctr"/>
            <a:r>
              <a:rPr lang="en-US" sz="1400" dirty="0" smtClean="0">
                <a:ln w="12700">
                  <a:solidFill>
                    <a:schemeClr val="bg1"/>
                  </a:solidFill>
                </a:ln>
                <a:solidFill>
                  <a:srgbClr val="FFFFFF"/>
                </a:solidFill>
                <a:latin typeface="Droid Sans"/>
                <a:cs typeface="Droid Sans"/>
              </a:rPr>
              <a:t>Letter</a:t>
            </a:r>
            <a:endParaRPr lang="en-US" sz="1400" dirty="0">
              <a:ln w="12700">
                <a:solidFill>
                  <a:schemeClr val="bg1"/>
                </a:solidFill>
              </a:ln>
              <a:solidFill>
                <a:srgbClr val="FFFFFF"/>
              </a:solidFill>
              <a:latin typeface="Droid Sans"/>
              <a:cs typeface="Droid Sans"/>
            </a:endParaRPr>
          </a:p>
        </p:txBody>
      </p:sp>
      <p:sp>
        <p:nvSpPr>
          <p:cNvPr id="14" name="Rectangle 13"/>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40</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886892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95536" y="1923678"/>
            <a:ext cx="8233652" cy="1872208"/>
            <a:chOff x="2257013" y="1682350"/>
            <a:chExt cx="4447108" cy="797182"/>
          </a:xfrm>
        </p:grpSpPr>
        <p:pic>
          <p:nvPicPr>
            <p:cNvPr id="11" name="Picture 10"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3" name="Picture 12"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4" name="Rectangle 13"/>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403648" y="2054627"/>
            <a:ext cx="6192688" cy="877163"/>
          </a:xfrm>
          <a:prstGeom prst="rect">
            <a:avLst/>
          </a:prstGeom>
        </p:spPr>
        <p:txBody>
          <a:bodyPr wrap="square">
            <a:spAutoFit/>
          </a:bodyPr>
          <a:lstStyle/>
          <a:p>
            <a:pPr algn="ctr">
              <a:lnSpc>
                <a:spcPct val="150000"/>
              </a:lnSpc>
            </a:pPr>
            <a:r>
              <a:rPr lang="en-US" sz="3600" dirty="0" smtClean="0">
                <a:ln w="12700">
                  <a:solidFill>
                    <a:schemeClr val="bg1"/>
                  </a:solidFill>
                </a:ln>
                <a:solidFill>
                  <a:srgbClr val="FFFFFF"/>
                </a:solidFill>
                <a:latin typeface="Droid Sans"/>
                <a:cs typeface="Droid Sans"/>
              </a:rPr>
              <a:t>STAFF BRIEFING</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36737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919063" y="2355726"/>
            <a:ext cx="7541369" cy="720197"/>
          </a:xfrm>
          <a:prstGeom prst="rect">
            <a:avLst/>
          </a:prstGeom>
          <a:ln>
            <a:solidFill>
              <a:schemeClr val="bg1"/>
            </a:solidFill>
          </a:ln>
        </p:spPr>
        <p:txBody>
          <a:bodyPr wrap="square">
            <a:spAutoFit/>
          </a:bodyPr>
          <a:lstStyle/>
          <a:p>
            <a:pPr algn="ctr">
              <a:lnSpc>
                <a:spcPct val="130000"/>
              </a:lnSpc>
            </a:pPr>
            <a:r>
              <a:rPr lang="en-GB" sz="1600" dirty="0" smtClean="0">
                <a:solidFill>
                  <a:schemeClr val="bg1"/>
                </a:solidFill>
              </a:rPr>
              <a:t>Ideally only staff that have been media trained should manage media releases. If you’re </a:t>
            </a:r>
            <a:r>
              <a:rPr lang="en-GB" sz="1600" dirty="0">
                <a:solidFill>
                  <a:schemeClr val="bg1"/>
                </a:solidFill>
              </a:rPr>
              <a:t>not </a:t>
            </a:r>
            <a:r>
              <a:rPr lang="en-GB" sz="1600" dirty="0" smtClean="0">
                <a:solidFill>
                  <a:schemeClr val="bg1"/>
                </a:solidFill>
              </a:rPr>
              <a:t>media trained limit your focus on </a:t>
            </a:r>
            <a:r>
              <a:rPr lang="en-GB" sz="1600" dirty="0">
                <a:solidFill>
                  <a:schemeClr val="bg1"/>
                </a:solidFill>
              </a:rPr>
              <a:t>the </a:t>
            </a:r>
            <a:r>
              <a:rPr lang="en-GB" sz="1600" dirty="0" smtClean="0">
                <a:solidFill>
                  <a:schemeClr val="bg1"/>
                </a:solidFill>
              </a:rPr>
              <a:t>facts.</a:t>
            </a:r>
            <a:endParaRPr lang="en-US" sz="1600" dirty="0">
              <a:ln w="12700">
                <a:solidFill>
                  <a:schemeClr val="bg1"/>
                </a:solidFill>
              </a:ln>
              <a:solidFill>
                <a:srgbClr val="FFFFFF"/>
              </a:solidFill>
              <a:latin typeface="Arial"/>
              <a:cs typeface="Arial"/>
            </a:endParaRPr>
          </a:p>
        </p:txBody>
      </p:sp>
      <p:grpSp>
        <p:nvGrpSpPr>
          <p:cNvPr id="7" name="Group 6"/>
          <p:cNvGrpSpPr/>
          <p:nvPr/>
        </p:nvGrpSpPr>
        <p:grpSpPr>
          <a:xfrm>
            <a:off x="899592" y="635374"/>
            <a:ext cx="1584176" cy="911261"/>
            <a:chOff x="903599" y="635374"/>
            <a:chExt cx="1490806" cy="911261"/>
          </a:xfrm>
        </p:grpSpPr>
        <p:sp>
          <p:nvSpPr>
            <p:cNvPr id="11" name="Right Triangle 10"/>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3" name="Rectangle 12"/>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4" name="Rectangle 13"/>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Staff </a:t>
            </a:r>
          </a:p>
          <a:p>
            <a:pPr algn="ctr"/>
            <a:r>
              <a:rPr lang="en-US" sz="1400" dirty="0" smtClean="0">
                <a:ln w="12700">
                  <a:solidFill>
                    <a:schemeClr val="bg1"/>
                  </a:solidFill>
                </a:ln>
                <a:solidFill>
                  <a:srgbClr val="FFFFFF"/>
                </a:solidFill>
                <a:latin typeface="Droid Sans"/>
                <a:cs typeface="Droid Sans"/>
              </a:rPr>
              <a:t>Briefing</a:t>
            </a:r>
            <a:endParaRPr lang="en-US" sz="1400" dirty="0">
              <a:ln w="12700">
                <a:solidFill>
                  <a:schemeClr val="bg1"/>
                </a:solidFill>
              </a:ln>
              <a:solidFill>
                <a:srgbClr val="FFFFFF"/>
              </a:solidFill>
              <a:latin typeface="Droid Sans"/>
              <a:cs typeface="Droid Sans"/>
            </a:endParaRPr>
          </a:p>
        </p:txBody>
      </p:sp>
      <p:sp>
        <p:nvSpPr>
          <p:cNvPr id="15" name="Rectangle 14"/>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41 </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460725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
        <p:nvSpPr>
          <p:cNvPr id="8" name="Rectangle 7"/>
          <p:cNvSpPr/>
          <p:nvPr/>
        </p:nvSpPr>
        <p:spPr>
          <a:xfrm>
            <a:off x="775047" y="1563638"/>
            <a:ext cx="7541369" cy="2800766"/>
          </a:xfrm>
          <a:prstGeom prst="rect">
            <a:avLst/>
          </a:prstGeom>
        </p:spPr>
        <p:txBody>
          <a:bodyPr wrap="square">
            <a:spAutoFit/>
          </a:bodyPr>
          <a:lstStyle/>
          <a:p>
            <a:r>
              <a:rPr lang="en-GB" sz="1600" dirty="0">
                <a:solidFill>
                  <a:srgbClr val="FFFFFF"/>
                </a:solidFill>
              </a:rPr>
              <a:t>Staff Briefing</a:t>
            </a:r>
          </a:p>
          <a:p>
            <a:pPr marL="285750" lvl="0" indent="-285750">
              <a:buFont typeface="Arial"/>
              <a:buChar char="•"/>
            </a:pPr>
            <a:r>
              <a:rPr lang="en-US" sz="1600" dirty="0" smtClean="0">
                <a:solidFill>
                  <a:srgbClr val="FFFFFF"/>
                </a:solidFill>
              </a:rPr>
              <a:t>Internal </a:t>
            </a:r>
            <a:r>
              <a:rPr lang="en-US" sz="1600" dirty="0">
                <a:solidFill>
                  <a:srgbClr val="FFFFFF"/>
                </a:solidFill>
              </a:rPr>
              <a:t>communication should be congruent with with any external communication</a:t>
            </a:r>
            <a:endParaRPr lang="en-GB" sz="1600" dirty="0">
              <a:solidFill>
                <a:srgbClr val="FFFFFF"/>
              </a:solidFill>
            </a:endParaRPr>
          </a:p>
          <a:p>
            <a:pPr marL="285750" lvl="0" indent="-285750">
              <a:buFont typeface="Arial"/>
              <a:buChar char="•"/>
            </a:pPr>
            <a:r>
              <a:rPr lang="en-US" sz="1600" dirty="0">
                <a:solidFill>
                  <a:srgbClr val="FFFFFF"/>
                </a:solidFill>
              </a:rPr>
              <a:t>Consistency of communication from and to all parties is essential. </a:t>
            </a:r>
            <a:endParaRPr lang="en-GB" sz="1600" dirty="0">
              <a:solidFill>
                <a:srgbClr val="FFFFFF"/>
              </a:solidFill>
            </a:endParaRPr>
          </a:p>
          <a:p>
            <a:endParaRPr lang="en-GB" sz="1600" dirty="0" smtClean="0">
              <a:solidFill>
                <a:srgbClr val="FFFFFF"/>
              </a:solidFill>
            </a:endParaRPr>
          </a:p>
          <a:p>
            <a:r>
              <a:rPr lang="en-GB" sz="1600" dirty="0" smtClean="0">
                <a:solidFill>
                  <a:srgbClr val="FFFFFF"/>
                </a:solidFill>
              </a:rPr>
              <a:t>In Advance</a:t>
            </a:r>
          </a:p>
          <a:p>
            <a:r>
              <a:rPr lang="en-GB" sz="1600" dirty="0" smtClean="0">
                <a:solidFill>
                  <a:srgbClr val="FFFFFF"/>
                </a:solidFill>
              </a:rPr>
              <a:t>Staff </a:t>
            </a:r>
            <a:r>
              <a:rPr lang="en-GB" sz="1600" dirty="0">
                <a:solidFill>
                  <a:srgbClr val="FFFFFF"/>
                </a:solidFill>
              </a:rPr>
              <a:t>may want to know:</a:t>
            </a:r>
          </a:p>
          <a:p>
            <a:pPr marL="285750" lvl="0" indent="-285750">
              <a:buFont typeface="Arial"/>
              <a:buChar char="•"/>
            </a:pPr>
            <a:r>
              <a:rPr lang="en-US" sz="1600" dirty="0">
                <a:solidFill>
                  <a:srgbClr val="FFFFFF"/>
                </a:solidFill>
              </a:rPr>
              <a:t>Next of Kin: Do they know employee status?</a:t>
            </a:r>
            <a:endParaRPr lang="en-GB" sz="1600" dirty="0">
              <a:solidFill>
                <a:srgbClr val="FFFFFF"/>
              </a:solidFill>
            </a:endParaRPr>
          </a:p>
          <a:p>
            <a:pPr marL="285750" lvl="0" indent="-285750">
              <a:buFont typeface="Arial"/>
              <a:buChar char="•"/>
            </a:pPr>
            <a:r>
              <a:rPr lang="en-US" sz="1600" dirty="0">
                <a:solidFill>
                  <a:srgbClr val="FFFFFF"/>
                </a:solidFill>
              </a:rPr>
              <a:t>Payment of salary: will payments be made as normal?</a:t>
            </a:r>
            <a:endParaRPr lang="en-GB" sz="1600" dirty="0">
              <a:solidFill>
                <a:srgbClr val="FFFFFF"/>
              </a:solidFill>
            </a:endParaRPr>
          </a:p>
          <a:p>
            <a:pPr marL="285750" lvl="0" indent="-285750">
              <a:buFont typeface="Arial"/>
              <a:buChar char="•"/>
            </a:pPr>
            <a:r>
              <a:rPr lang="en-US" sz="1600" dirty="0">
                <a:solidFill>
                  <a:srgbClr val="FFFFFF"/>
                </a:solidFill>
              </a:rPr>
              <a:t>Personal property: Are they safe?</a:t>
            </a:r>
            <a:endParaRPr lang="en-GB" sz="1600" dirty="0">
              <a:solidFill>
                <a:srgbClr val="FFFFFF"/>
              </a:solidFill>
            </a:endParaRPr>
          </a:p>
          <a:p>
            <a:pPr marL="285750" lvl="0" indent="-285750">
              <a:buFont typeface="Arial"/>
              <a:buChar char="•"/>
            </a:pPr>
            <a:r>
              <a:rPr lang="en-US" sz="1600" dirty="0">
                <a:solidFill>
                  <a:srgbClr val="FFFFFF"/>
                </a:solidFill>
              </a:rPr>
              <a:t>Next of Kin: Do they know their status?</a:t>
            </a:r>
            <a:endParaRPr lang="en-GB" sz="1600" dirty="0">
              <a:solidFill>
                <a:srgbClr val="FFFFFF"/>
              </a:solidFill>
            </a:endParaRPr>
          </a:p>
          <a:p>
            <a:pPr marL="285750" lvl="0" indent="-285750">
              <a:buFont typeface="Arial"/>
              <a:buChar char="•"/>
            </a:pPr>
            <a:r>
              <a:rPr lang="en-US" sz="1600" dirty="0">
                <a:solidFill>
                  <a:srgbClr val="FFFFFF"/>
                </a:solidFill>
              </a:rPr>
              <a:t>Job continuity: What are the implications of this incident on jobs</a:t>
            </a:r>
            <a:r>
              <a:rPr lang="en-US" sz="1600" dirty="0" smtClean="0">
                <a:solidFill>
                  <a:srgbClr val="FFFFFF"/>
                </a:solidFill>
              </a:rPr>
              <a:t>?</a:t>
            </a:r>
            <a:endParaRPr lang="en-GB" sz="1600" dirty="0">
              <a:solidFill>
                <a:srgbClr val="FFFFFF"/>
              </a:solidFill>
            </a:endParaRPr>
          </a:p>
        </p:txBody>
      </p:sp>
      <p:grpSp>
        <p:nvGrpSpPr>
          <p:cNvPr id="10" name="Group 9"/>
          <p:cNvGrpSpPr/>
          <p:nvPr/>
        </p:nvGrpSpPr>
        <p:grpSpPr>
          <a:xfrm>
            <a:off x="899592" y="635374"/>
            <a:ext cx="1584176" cy="911261"/>
            <a:chOff x="903599" y="635374"/>
            <a:chExt cx="1490806" cy="911261"/>
          </a:xfrm>
        </p:grpSpPr>
        <p:sp>
          <p:nvSpPr>
            <p:cNvPr id="11" name="Right Triangle 10"/>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20" name="Rectangle 19"/>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Staff </a:t>
            </a:r>
          </a:p>
          <a:p>
            <a:pPr algn="ctr"/>
            <a:r>
              <a:rPr lang="en-US" sz="1400" dirty="0" smtClean="0">
                <a:ln w="12700">
                  <a:solidFill>
                    <a:schemeClr val="bg1"/>
                  </a:solidFill>
                </a:ln>
                <a:solidFill>
                  <a:srgbClr val="FFFFFF"/>
                </a:solidFill>
                <a:latin typeface="Droid Sans"/>
                <a:cs typeface="Droid Sans"/>
              </a:rPr>
              <a:t>Briefing</a:t>
            </a:r>
            <a:endParaRPr lang="en-US" sz="1400" dirty="0">
              <a:ln w="12700">
                <a:solidFill>
                  <a:schemeClr val="bg1"/>
                </a:solidFill>
              </a:ln>
              <a:solidFill>
                <a:srgbClr val="FFFFFF"/>
              </a:solidFill>
              <a:latin typeface="Droid Sans"/>
              <a:cs typeface="Droid Sans"/>
            </a:endParaRPr>
          </a:p>
        </p:txBody>
      </p:sp>
      <p:sp>
        <p:nvSpPr>
          <p:cNvPr id="21" name="Rectangle 20"/>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42</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265777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
        <p:nvSpPr>
          <p:cNvPr id="8" name="Rectangle 7"/>
          <p:cNvSpPr/>
          <p:nvPr/>
        </p:nvSpPr>
        <p:spPr>
          <a:xfrm>
            <a:off x="775047" y="1563638"/>
            <a:ext cx="7829401" cy="3293209"/>
          </a:xfrm>
          <a:prstGeom prst="rect">
            <a:avLst/>
          </a:prstGeom>
        </p:spPr>
        <p:txBody>
          <a:bodyPr wrap="square">
            <a:spAutoFit/>
          </a:bodyPr>
          <a:lstStyle/>
          <a:p>
            <a:r>
              <a:rPr lang="en-GB" sz="1600" dirty="0" smtClean="0">
                <a:solidFill>
                  <a:srgbClr val="FFFFFF"/>
                </a:solidFill>
              </a:rPr>
              <a:t>Don’t </a:t>
            </a:r>
            <a:r>
              <a:rPr lang="en-GB" sz="1600" dirty="0">
                <a:solidFill>
                  <a:srgbClr val="FFFFFF"/>
                </a:solidFill>
              </a:rPr>
              <a:t>Forget</a:t>
            </a:r>
          </a:p>
          <a:p>
            <a:pPr marL="285750" indent="-285750">
              <a:buFont typeface="Arial"/>
              <a:buChar char="•"/>
            </a:pPr>
            <a:r>
              <a:rPr lang="en-GB" sz="1600" dirty="0">
                <a:solidFill>
                  <a:srgbClr val="FFFFFF"/>
                </a:solidFill>
              </a:rPr>
              <a:t>Staff may be traumatised by the incident and under pressure.</a:t>
            </a:r>
          </a:p>
          <a:p>
            <a:pPr marL="285750" indent="-285750">
              <a:buFont typeface="Arial"/>
              <a:buChar char="•"/>
            </a:pPr>
            <a:r>
              <a:rPr lang="en-GB" sz="1600" dirty="0">
                <a:solidFill>
                  <a:srgbClr val="FFFFFF"/>
                </a:solidFill>
              </a:rPr>
              <a:t>It’s important these people are handled with sensitivity and that specialist advisors are contacted to deal with any psychological concerns.</a:t>
            </a:r>
          </a:p>
          <a:p>
            <a:pPr marL="285750" indent="-285750">
              <a:buFont typeface="Arial"/>
              <a:buChar char="•"/>
            </a:pPr>
            <a:r>
              <a:rPr lang="en-GB" sz="1600" dirty="0">
                <a:solidFill>
                  <a:srgbClr val="FFFFFF"/>
                </a:solidFill>
              </a:rPr>
              <a:t>E</a:t>
            </a:r>
            <a:r>
              <a:rPr lang="en-GB" sz="1600" dirty="0" smtClean="0">
                <a:solidFill>
                  <a:srgbClr val="FFFFFF"/>
                </a:solidFill>
              </a:rPr>
              <a:t>ven </a:t>
            </a:r>
            <a:r>
              <a:rPr lang="en-GB" sz="1600" dirty="0">
                <a:solidFill>
                  <a:srgbClr val="FFFFFF"/>
                </a:solidFill>
              </a:rPr>
              <a:t>if nothing can be done to immediately to </a:t>
            </a:r>
            <a:r>
              <a:rPr lang="en-GB" sz="1600" dirty="0" smtClean="0">
                <a:solidFill>
                  <a:srgbClr val="FFFFFF"/>
                </a:solidFill>
              </a:rPr>
              <a:t>address </a:t>
            </a:r>
            <a:r>
              <a:rPr lang="en-GB" sz="1600" dirty="0">
                <a:solidFill>
                  <a:srgbClr val="FFFFFF"/>
                </a:solidFill>
              </a:rPr>
              <a:t>staff </a:t>
            </a:r>
            <a:r>
              <a:rPr lang="en-GB" sz="1600" dirty="0" smtClean="0">
                <a:solidFill>
                  <a:srgbClr val="FFFFFF"/>
                </a:solidFill>
              </a:rPr>
              <a:t>concerns, recognise them</a:t>
            </a:r>
            <a:r>
              <a:rPr lang="en-GB" sz="1600" dirty="0">
                <a:solidFill>
                  <a:srgbClr val="FFFFFF"/>
                </a:solidFill>
              </a:rPr>
              <a:t>.</a:t>
            </a:r>
          </a:p>
          <a:p>
            <a:pPr marL="285750" indent="-285750">
              <a:buFont typeface="Arial"/>
              <a:buChar char="•"/>
            </a:pPr>
            <a:r>
              <a:rPr lang="en-GB" sz="1600" dirty="0">
                <a:solidFill>
                  <a:srgbClr val="FFFFFF"/>
                </a:solidFill>
              </a:rPr>
              <a:t>Give staff facts to ensure they feel valued and respected, they will help [YOUR ORGANISATION] survive and recover fully, keeping them up-to-date will help them stay loyal.</a:t>
            </a:r>
          </a:p>
          <a:p>
            <a:r>
              <a:rPr lang="en-GB" sz="1600" dirty="0">
                <a:solidFill>
                  <a:srgbClr val="FFFFFF"/>
                </a:solidFill>
              </a:rPr>
              <a:t> </a:t>
            </a:r>
            <a:endParaRPr lang="en-GB" sz="1600" b="1" dirty="0">
              <a:solidFill>
                <a:srgbClr val="FFFFFF"/>
              </a:solidFill>
            </a:endParaRPr>
          </a:p>
          <a:p>
            <a:r>
              <a:rPr lang="en-GB" sz="1600" dirty="0">
                <a:solidFill>
                  <a:srgbClr val="FFFFFF"/>
                </a:solidFill>
              </a:rPr>
              <a:t>Show</a:t>
            </a:r>
          </a:p>
          <a:p>
            <a:pPr marL="285750" lvl="0" indent="-285750">
              <a:buFont typeface="Arial"/>
              <a:buChar char="•"/>
            </a:pPr>
            <a:r>
              <a:rPr lang="en-US" sz="1600" dirty="0" smtClean="0">
                <a:solidFill>
                  <a:srgbClr val="FFFFFF"/>
                </a:solidFill>
              </a:rPr>
              <a:t>Concern, as your organisation cares </a:t>
            </a:r>
            <a:r>
              <a:rPr lang="en-US" sz="1600" dirty="0">
                <a:solidFill>
                  <a:srgbClr val="FFFFFF"/>
                </a:solidFill>
              </a:rPr>
              <a:t>about what has happened.</a:t>
            </a:r>
            <a:endParaRPr lang="en-GB" sz="1600" dirty="0">
              <a:solidFill>
                <a:srgbClr val="FFFFFF"/>
              </a:solidFill>
            </a:endParaRPr>
          </a:p>
          <a:p>
            <a:pPr marL="285750" lvl="0" indent="-285750">
              <a:buFont typeface="Arial"/>
              <a:buChar char="•"/>
            </a:pPr>
            <a:r>
              <a:rPr lang="en-US" sz="1600" dirty="0">
                <a:solidFill>
                  <a:srgbClr val="FFFFFF"/>
                </a:solidFill>
              </a:rPr>
              <a:t>Commitment to finding out what has happened.</a:t>
            </a:r>
            <a:endParaRPr lang="en-GB" sz="1600" dirty="0">
              <a:solidFill>
                <a:srgbClr val="FFFFFF"/>
              </a:solidFill>
            </a:endParaRPr>
          </a:p>
          <a:p>
            <a:pPr marL="285750" lvl="0" indent="-285750">
              <a:buFont typeface="Arial"/>
              <a:buChar char="•"/>
            </a:pPr>
            <a:r>
              <a:rPr lang="en-US" sz="1600" dirty="0">
                <a:solidFill>
                  <a:srgbClr val="FFFFFF"/>
                </a:solidFill>
              </a:rPr>
              <a:t>Control of the situation at the most senior level</a:t>
            </a:r>
            <a:r>
              <a:rPr lang="en-US" sz="1600" dirty="0" smtClean="0">
                <a:solidFill>
                  <a:srgbClr val="FFFFFF"/>
                </a:solidFill>
              </a:rPr>
              <a:t>.</a:t>
            </a:r>
            <a:endParaRPr lang="en-GB" sz="1600" dirty="0">
              <a:solidFill>
                <a:srgbClr val="FFFFFF"/>
              </a:solidFill>
            </a:endParaRPr>
          </a:p>
        </p:txBody>
      </p:sp>
      <p:grpSp>
        <p:nvGrpSpPr>
          <p:cNvPr id="10" name="Group 9"/>
          <p:cNvGrpSpPr/>
          <p:nvPr/>
        </p:nvGrpSpPr>
        <p:grpSpPr>
          <a:xfrm>
            <a:off x="899592" y="635374"/>
            <a:ext cx="1584176" cy="911261"/>
            <a:chOff x="903599" y="635374"/>
            <a:chExt cx="1490806" cy="911261"/>
          </a:xfrm>
        </p:grpSpPr>
        <p:sp>
          <p:nvSpPr>
            <p:cNvPr id="11" name="Right Triangle 10"/>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8" name="Rectangle 17"/>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Staff </a:t>
            </a:r>
          </a:p>
          <a:p>
            <a:pPr algn="ctr"/>
            <a:r>
              <a:rPr lang="en-US" sz="1400" dirty="0" smtClean="0">
                <a:ln w="12700">
                  <a:solidFill>
                    <a:schemeClr val="bg1"/>
                  </a:solidFill>
                </a:ln>
                <a:solidFill>
                  <a:srgbClr val="FFFFFF"/>
                </a:solidFill>
                <a:latin typeface="Droid Sans"/>
                <a:cs typeface="Droid Sans"/>
              </a:rPr>
              <a:t>Briefing</a:t>
            </a:r>
            <a:endParaRPr lang="en-US" sz="1400" dirty="0">
              <a:ln w="12700">
                <a:solidFill>
                  <a:schemeClr val="bg1"/>
                </a:solidFill>
              </a:ln>
              <a:solidFill>
                <a:srgbClr val="FFFFFF"/>
              </a:solidFill>
              <a:latin typeface="Droid Sans"/>
              <a:cs typeface="Droid Sans"/>
            </a:endParaRPr>
          </a:p>
        </p:txBody>
      </p:sp>
      <p:sp>
        <p:nvSpPr>
          <p:cNvPr id="20" name="Rectangle 19"/>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43</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2182698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5047" y="1563638"/>
            <a:ext cx="7541369" cy="2308324"/>
          </a:xfrm>
          <a:prstGeom prst="rect">
            <a:avLst/>
          </a:prstGeom>
        </p:spPr>
        <p:txBody>
          <a:bodyPr wrap="square">
            <a:spAutoFit/>
          </a:bodyPr>
          <a:lstStyle/>
          <a:p>
            <a:r>
              <a:rPr lang="en-GB" sz="1600" dirty="0" smtClean="0">
                <a:solidFill>
                  <a:srgbClr val="FFFFFF"/>
                </a:solidFill>
              </a:rPr>
              <a:t>Do</a:t>
            </a:r>
            <a:endParaRPr lang="en-GB" sz="1600" dirty="0">
              <a:solidFill>
                <a:srgbClr val="FFFFFF"/>
              </a:solidFill>
            </a:endParaRPr>
          </a:p>
          <a:p>
            <a:pPr marL="285750" lvl="0" indent="-285750">
              <a:buFont typeface="Arial"/>
              <a:buChar char="•"/>
            </a:pPr>
            <a:r>
              <a:rPr lang="en-US" sz="1600" dirty="0">
                <a:solidFill>
                  <a:srgbClr val="FFFFFF"/>
                </a:solidFill>
              </a:rPr>
              <a:t>Be positive and truthful.</a:t>
            </a:r>
            <a:endParaRPr lang="en-GB" sz="1600" dirty="0">
              <a:solidFill>
                <a:srgbClr val="FFFFFF"/>
              </a:solidFill>
            </a:endParaRPr>
          </a:p>
          <a:p>
            <a:pPr marL="285750" lvl="0" indent="-285750">
              <a:buFont typeface="Arial"/>
              <a:buChar char="•"/>
            </a:pPr>
            <a:r>
              <a:rPr lang="en-US" sz="1600" dirty="0">
                <a:solidFill>
                  <a:srgbClr val="FFFFFF"/>
                </a:solidFill>
              </a:rPr>
              <a:t>Be consistent in your message. </a:t>
            </a:r>
            <a:endParaRPr lang="en-GB" sz="1600" dirty="0">
              <a:solidFill>
                <a:srgbClr val="FFFFFF"/>
              </a:solidFill>
            </a:endParaRPr>
          </a:p>
          <a:p>
            <a:pPr marL="285750" lvl="0" indent="-285750">
              <a:buFont typeface="Arial"/>
              <a:buChar char="•"/>
            </a:pPr>
            <a:r>
              <a:rPr lang="en-US" sz="1600" dirty="0">
                <a:solidFill>
                  <a:srgbClr val="FFFFFF"/>
                </a:solidFill>
              </a:rPr>
              <a:t>Support victims and extend help to families if appropriate.</a:t>
            </a:r>
            <a:endParaRPr lang="en-GB" sz="1600" dirty="0">
              <a:solidFill>
                <a:srgbClr val="FFFFFF"/>
              </a:solidFill>
            </a:endParaRPr>
          </a:p>
          <a:p>
            <a:endParaRPr lang="en-GB" sz="1600" dirty="0" smtClean="0">
              <a:solidFill>
                <a:srgbClr val="FFFFFF"/>
              </a:solidFill>
            </a:endParaRPr>
          </a:p>
          <a:p>
            <a:r>
              <a:rPr lang="en-GB" sz="1600" dirty="0" smtClean="0">
                <a:solidFill>
                  <a:srgbClr val="FFFFFF"/>
                </a:solidFill>
              </a:rPr>
              <a:t>Don't</a:t>
            </a:r>
            <a:endParaRPr lang="en-GB" sz="1600" dirty="0">
              <a:solidFill>
                <a:srgbClr val="FFFFFF"/>
              </a:solidFill>
            </a:endParaRPr>
          </a:p>
          <a:p>
            <a:pPr marL="285750" lvl="0" indent="-285750">
              <a:buFont typeface="Arial"/>
              <a:buChar char="•"/>
            </a:pPr>
            <a:r>
              <a:rPr lang="en-US" sz="1600" dirty="0">
                <a:solidFill>
                  <a:srgbClr val="FFFFFF"/>
                </a:solidFill>
              </a:rPr>
              <a:t>Speculate - refer to the inquiry to follow.</a:t>
            </a:r>
            <a:endParaRPr lang="en-GB" sz="1600" dirty="0">
              <a:solidFill>
                <a:srgbClr val="FFFFFF"/>
              </a:solidFill>
            </a:endParaRPr>
          </a:p>
          <a:p>
            <a:pPr marL="285750" lvl="0" indent="-285750">
              <a:buFont typeface="Arial"/>
              <a:buChar char="•"/>
            </a:pPr>
            <a:r>
              <a:rPr lang="en-US" sz="1600" dirty="0">
                <a:solidFill>
                  <a:srgbClr val="FFFFFF"/>
                </a:solidFill>
              </a:rPr>
              <a:t>Cover up key facts about the incident.</a:t>
            </a:r>
            <a:endParaRPr lang="en-GB" sz="1600" dirty="0">
              <a:solidFill>
                <a:srgbClr val="FFFFFF"/>
              </a:solidFill>
            </a:endParaRPr>
          </a:p>
          <a:p>
            <a:pPr marL="285750" lvl="0" indent="-285750">
              <a:buFont typeface="Arial"/>
              <a:buChar char="•"/>
            </a:pPr>
            <a:r>
              <a:rPr lang="en-US" sz="1600" dirty="0" smtClean="0">
                <a:solidFill>
                  <a:srgbClr val="FFFFFF"/>
                </a:solidFill>
              </a:rPr>
              <a:t>Don’t admit liability – insist matter needs </a:t>
            </a:r>
            <a:r>
              <a:rPr lang="en-US" sz="1600" dirty="0">
                <a:solidFill>
                  <a:srgbClr val="FFFFFF"/>
                </a:solidFill>
              </a:rPr>
              <a:t>further </a:t>
            </a:r>
            <a:r>
              <a:rPr lang="en-US" sz="1600" dirty="0" smtClean="0">
                <a:solidFill>
                  <a:srgbClr val="FFFFFF"/>
                </a:solidFill>
              </a:rPr>
              <a:t>investigation.</a:t>
            </a:r>
            <a:endParaRPr lang="en-US" sz="1500" dirty="0">
              <a:ln w="12700">
                <a:solidFill>
                  <a:schemeClr val="bg1"/>
                </a:solidFill>
              </a:ln>
              <a:solidFill>
                <a:srgbClr val="FFFFFF"/>
              </a:solidFill>
              <a:latin typeface="Arial"/>
              <a:cs typeface="Arial"/>
            </a:endParaRPr>
          </a:p>
        </p:txBody>
      </p:sp>
      <p:grpSp>
        <p:nvGrpSpPr>
          <p:cNvPr id="9" name="Group 8"/>
          <p:cNvGrpSpPr/>
          <p:nvPr/>
        </p:nvGrpSpPr>
        <p:grpSpPr>
          <a:xfrm>
            <a:off x="899592" y="635374"/>
            <a:ext cx="1584176" cy="911261"/>
            <a:chOff x="903599" y="635374"/>
            <a:chExt cx="1490806" cy="911261"/>
          </a:xfrm>
        </p:grpSpPr>
        <p:sp>
          <p:nvSpPr>
            <p:cNvPr id="10" name="Right Triangle 9"/>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1" name="Rectangle 10"/>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2" name="Rectangle 11"/>
          <p:cNvSpPr/>
          <p:nvPr/>
        </p:nvSpPr>
        <p:spPr>
          <a:xfrm>
            <a:off x="2627784"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2756884"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Staff </a:t>
            </a:r>
          </a:p>
          <a:p>
            <a:pPr algn="ctr"/>
            <a:r>
              <a:rPr lang="en-US" sz="1400" dirty="0" smtClean="0">
                <a:ln w="12700">
                  <a:solidFill>
                    <a:schemeClr val="bg1"/>
                  </a:solidFill>
                </a:ln>
                <a:solidFill>
                  <a:srgbClr val="FFFFFF"/>
                </a:solidFill>
                <a:latin typeface="Droid Sans"/>
                <a:cs typeface="Droid Sans"/>
              </a:rPr>
              <a:t>Briefing</a:t>
            </a:r>
            <a:endParaRPr lang="en-US" sz="1400" dirty="0">
              <a:ln w="12700">
                <a:solidFill>
                  <a:schemeClr val="bg1"/>
                </a:solidFill>
              </a:ln>
              <a:solidFill>
                <a:srgbClr val="FFFFFF"/>
              </a:solidFill>
              <a:latin typeface="Droid Sans"/>
              <a:cs typeface="Droid Sans"/>
            </a:endParaRPr>
          </a:p>
        </p:txBody>
      </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44</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221362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95536" y="1923678"/>
            <a:ext cx="8233652" cy="1872208"/>
            <a:chOff x="2257013" y="1682350"/>
            <a:chExt cx="4447108" cy="797182"/>
          </a:xfrm>
        </p:grpSpPr>
        <p:pic>
          <p:nvPicPr>
            <p:cNvPr id="11" name="Picture 10"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3" name="Picture 12"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4" name="Rectangle 13"/>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403648" y="2054627"/>
            <a:ext cx="6192688" cy="877163"/>
          </a:xfrm>
          <a:prstGeom prst="rect">
            <a:avLst/>
          </a:prstGeom>
        </p:spPr>
        <p:txBody>
          <a:bodyPr wrap="square">
            <a:spAutoFit/>
          </a:bodyPr>
          <a:lstStyle/>
          <a:p>
            <a:pPr algn="ctr">
              <a:lnSpc>
                <a:spcPct val="150000"/>
              </a:lnSpc>
            </a:pPr>
            <a:r>
              <a:rPr lang="en-US" sz="3600" dirty="0" smtClean="0">
                <a:ln w="12700">
                  <a:solidFill>
                    <a:schemeClr val="bg1"/>
                  </a:solidFill>
                </a:ln>
                <a:solidFill>
                  <a:srgbClr val="FFFFFF"/>
                </a:solidFill>
                <a:latin typeface="Droid Sans"/>
                <a:cs typeface="Droid Sans"/>
              </a:rPr>
              <a:t>END</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242701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37626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27200" y="476672"/>
            <a:ext cx="2348656"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ABOUT SIRV</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563638"/>
            <a:ext cx="7541369" cy="2843086"/>
          </a:xfrm>
          <a:prstGeom prst="rect">
            <a:avLst/>
          </a:prstGeom>
        </p:spPr>
        <p:txBody>
          <a:bodyPr wrap="square">
            <a:spAutoFit/>
          </a:bodyPr>
          <a:lstStyle/>
          <a:p>
            <a:pPr>
              <a:lnSpc>
                <a:spcPct val="150000"/>
              </a:lnSpc>
            </a:pPr>
            <a:r>
              <a:rPr lang="en-US" sz="1500" dirty="0" smtClean="0">
                <a:ln w="12700">
                  <a:solidFill>
                    <a:schemeClr val="bg1"/>
                  </a:solidFill>
                </a:ln>
                <a:solidFill>
                  <a:srgbClr val="FFFFFF"/>
                </a:solidFill>
                <a:latin typeface="Arial"/>
                <a:cs typeface="Arial"/>
              </a:rPr>
              <a:t>Systematic Intelligent Risk Valuation (SIRV), is a software platform used by some of the biggest brands in the world to improve the quality of reporting and decision making. </a:t>
            </a: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Because </a:t>
            </a:r>
            <a:r>
              <a:rPr lang="en-US" sz="1500" dirty="0">
                <a:ln w="12700">
                  <a:solidFill>
                    <a:schemeClr val="bg1"/>
                  </a:solidFill>
                </a:ln>
                <a:solidFill>
                  <a:srgbClr val="FFFFFF"/>
                </a:solidFill>
                <a:latin typeface="Arial"/>
                <a:cs typeface="Arial"/>
              </a:rPr>
              <a:t>p</a:t>
            </a:r>
            <a:r>
              <a:rPr lang="en-US" sz="1500" dirty="0" smtClean="0">
                <a:ln w="12700">
                  <a:solidFill>
                    <a:schemeClr val="bg1"/>
                  </a:solidFill>
                </a:ln>
                <a:solidFill>
                  <a:srgbClr val="FFFFFF"/>
                </a:solidFill>
                <a:latin typeface="Arial"/>
                <a:cs typeface="Arial"/>
              </a:rPr>
              <a:t>eople are lazy: </a:t>
            </a:r>
            <a:r>
              <a:rPr lang="en-US" sz="1500" dirty="0" err="1" smtClean="0">
                <a:ln w="12700">
                  <a:solidFill>
                    <a:schemeClr val="bg1"/>
                  </a:solidFill>
                </a:ln>
                <a:solidFill>
                  <a:srgbClr val="FFFFFF"/>
                </a:solidFill>
                <a:latin typeface="Arial"/>
                <a:cs typeface="Arial"/>
              </a:rPr>
              <a:t>getsirv.com</a:t>
            </a:r>
            <a:endParaRPr lang="en-US" sz="1500" dirty="0" smtClean="0">
              <a:ln w="12700">
                <a:solidFill>
                  <a:schemeClr val="bg1"/>
                </a:solidFill>
              </a:ln>
              <a:solidFill>
                <a:srgbClr val="FFFFFF"/>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Got any feedback? We’d love to hear your thoughts, please email </a:t>
            </a:r>
            <a:r>
              <a:rPr lang="en-US" sz="1500" dirty="0" err="1" smtClean="0">
                <a:ln w="12700">
                  <a:solidFill>
                    <a:schemeClr val="bg1"/>
                  </a:solidFill>
                </a:ln>
                <a:solidFill>
                  <a:srgbClr val="FFFFFF"/>
                </a:solidFill>
                <a:latin typeface="Arial"/>
                <a:cs typeface="Arial"/>
              </a:rPr>
              <a:t>info@sirv.co.uk</a:t>
            </a:r>
            <a:endParaRPr lang="en-US" sz="1500" dirty="0" smtClean="0">
              <a:ln w="12700">
                <a:solidFill>
                  <a:schemeClr val="bg1"/>
                </a:solidFill>
              </a:ln>
              <a:solidFill>
                <a:srgbClr val="FFFFFF"/>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420246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232248"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668652" y="476672"/>
            <a:ext cx="2679212"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DISCLAIMER</a:t>
            </a:r>
            <a:endParaRPr lang="en-US" sz="2800" dirty="0">
              <a:ln w="12700">
                <a:solidFill>
                  <a:schemeClr val="bg1"/>
                </a:solidFill>
              </a:ln>
              <a:solidFill>
                <a:srgbClr val="FFFFFF"/>
              </a:solidFill>
              <a:latin typeface="Droid Sans"/>
              <a:cs typeface="Droid Sans"/>
            </a:endParaRPr>
          </a:p>
        </p:txBody>
      </p:sp>
      <p:sp>
        <p:nvSpPr>
          <p:cNvPr id="2" name="Rectangle 1"/>
          <p:cNvSpPr/>
          <p:nvPr/>
        </p:nvSpPr>
        <p:spPr>
          <a:xfrm>
            <a:off x="899590" y="1689939"/>
            <a:ext cx="7488833" cy="2970043"/>
          </a:xfrm>
          <a:prstGeom prst="rect">
            <a:avLst/>
          </a:prstGeom>
        </p:spPr>
        <p:txBody>
          <a:bodyPr wrap="square">
            <a:spAutoFit/>
          </a:bodyPr>
          <a:lstStyle/>
          <a:p>
            <a:r>
              <a:rPr lang="en-GB" sz="1100" dirty="0">
                <a:solidFill>
                  <a:schemeClr val="bg1"/>
                </a:solidFill>
                <a:latin typeface="Arial"/>
                <a:cs typeface="Arial"/>
              </a:rPr>
              <a:t>The information contained in this website is for general information purposes only. The information is provided by </a:t>
            </a:r>
            <a:r>
              <a:rPr lang="en-GB" sz="1100" dirty="0" smtClean="0">
                <a:solidFill>
                  <a:schemeClr val="bg1"/>
                </a:solidFill>
                <a:latin typeface="Arial"/>
                <a:cs typeface="Arial"/>
              </a:rPr>
              <a:t>SIRV Systems Limited and </a:t>
            </a:r>
            <a:r>
              <a:rPr lang="en-GB" sz="1100" dirty="0">
                <a:solidFill>
                  <a:schemeClr val="bg1"/>
                </a:solidFill>
                <a:latin typeface="Arial"/>
                <a:cs typeface="Arial"/>
              </a:rPr>
              <a:t>while we endeavour to keep the information up to date and correct, we make no representations or warranties of any kind, express or implied, about the completeness, accuracy, reliability, suitability or availability with respect to the website or the information, products, services, or related graphics contained on the website for any purpose. Any reliance you place on such information is therefore strictly at your own risk</a:t>
            </a:r>
            <a:r>
              <a:rPr lang="en-GB" sz="1100" dirty="0" smtClean="0">
                <a:solidFill>
                  <a:schemeClr val="bg1"/>
                </a:solidFill>
                <a:latin typeface="Arial"/>
                <a:cs typeface="Arial"/>
              </a:rPr>
              <a:t>.</a:t>
            </a:r>
          </a:p>
          <a:p>
            <a:endParaRPr lang="en-GB" sz="1100" dirty="0">
              <a:solidFill>
                <a:schemeClr val="bg1"/>
              </a:solidFill>
              <a:latin typeface="Arial"/>
              <a:cs typeface="Arial"/>
            </a:endParaRPr>
          </a:p>
          <a:p>
            <a:r>
              <a:rPr lang="en-GB" sz="1100" dirty="0">
                <a:solidFill>
                  <a:schemeClr val="bg1"/>
                </a:solidFill>
                <a:latin typeface="Arial"/>
                <a:cs typeface="Arial"/>
              </a:rPr>
              <a:t>In no event will we be liable for any loss or damage including without limitation, indirect or consequential loss or damage, or any loss or damage whatsoever arising from loss of data or profits arising out of, or in connection with, the use of this website</a:t>
            </a:r>
            <a:r>
              <a:rPr lang="en-GB" sz="1100" dirty="0" smtClean="0">
                <a:solidFill>
                  <a:schemeClr val="bg1"/>
                </a:solidFill>
                <a:latin typeface="Arial"/>
                <a:cs typeface="Arial"/>
              </a:rPr>
              <a:t>.</a:t>
            </a:r>
          </a:p>
          <a:p>
            <a:endParaRPr lang="en-GB" sz="1100" dirty="0">
              <a:solidFill>
                <a:schemeClr val="bg1"/>
              </a:solidFill>
              <a:latin typeface="Arial"/>
              <a:cs typeface="Arial"/>
            </a:endParaRPr>
          </a:p>
          <a:p>
            <a:r>
              <a:rPr lang="en-GB" sz="1100" dirty="0">
                <a:solidFill>
                  <a:schemeClr val="bg1"/>
                </a:solidFill>
                <a:latin typeface="Arial"/>
                <a:cs typeface="Arial"/>
              </a:rPr>
              <a:t>Through this website you are able to link to other websites which are not under the control of </a:t>
            </a:r>
            <a:r>
              <a:rPr lang="en-GB" sz="1100" dirty="0" smtClean="0">
                <a:solidFill>
                  <a:schemeClr val="bg1"/>
                </a:solidFill>
                <a:latin typeface="Arial"/>
                <a:cs typeface="Arial"/>
              </a:rPr>
              <a:t>SIRV Systems Limited. </a:t>
            </a:r>
            <a:r>
              <a:rPr lang="en-GB" sz="1100" dirty="0">
                <a:solidFill>
                  <a:schemeClr val="bg1"/>
                </a:solidFill>
                <a:latin typeface="Arial"/>
                <a:cs typeface="Arial"/>
              </a:rPr>
              <a:t>We have no control over the nature, content and availability of those sites. The inclusion of any links does not necessarily imply a recommendation or endorse the views expressed within them</a:t>
            </a:r>
            <a:r>
              <a:rPr lang="en-GB" sz="1100" dirty="0" smtClean="0">
                <a:solidFill>
                  <a:schemeClr val="bg1"/>
                </a:solidFill>
                <a:latin typeface="Arial"/>
                <a:cs typeface="Arial"/>
              </a:rPr>
              <a:t>.</a:t>
            </a:r>
          </a:p>
          <a:p>
            <a:endParaRPr lang="en-GB" sz="1100" dirty="0">
              <a:solidFill>
                <a:schemeClr val="bg1"/>
              </a:solidFill>
              <a:latin typeface="Arial"/>
              <a:cs typeface="Arial"/>
            </a:endParaRPr>
          </a:p>
          <a:p>
            <a:r>
              <a:rPr lang="en-GB" sz="1100" dirty="0">
                <a:solidFill>
                  <a:schemeClr val="bg1"/>
                </a:solidFill>
                <a:latin typeface="Arial"/>
                <a:cs typeface="Arial"/>
              </a:rPr>
              <a:t>Every effort is made to keep the website up and running smoothly. However, SIRV Systems Limited</a:t>
            </a:r>
            <a:r>
              <a:rPr lang="en-GB" sz="1100" dirty="0" smtClean="0">
                <a:solidFill>
                  <a:schemeClr val="bg1"/>
                </a:solidFill>
                <a:latin typeface="Arial"/>
                <a:cs typeface="Arial"/>
              </a:rPr>
              <a:t> </a:t>
            </a:r>
            <a:r>
              <a:rPr lang="en-GB" sz="1100" dirty="0">
                <a:solidFill>
                  <a:schemeClr val="bg1"/>
                </a:solidFill>
                <a:latin typeface="Arial"/>
                <a:cs typeface="Arial"/>
              </a:rPr>
              <a:t>takes no responsibility for, and will not be liable for, the website being temporarily unavailable due to technical issues beyond our control.</a:t>
            </a:r>
          </a:p>
        </p:txBody>
      </p:sp>
    </p:spTree>
    <p:extLst>
      <p:ext uri="{BB962C8B-B14F-4D97-AF65-F5344CB8AC3E}">
        <p14:creationId xmlns:p14="http://schemas.microsoft.com/office/powerpoint/2010/main" val="67369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95536" y="1923678"/>
            <a:ext cx="8233652" cy="1872208"/>
            <a:chOff x="2257013" y="1682350"/>
            <a:chExt cx="4447108" cy="797182"/>
          </a:xfrm>
        </p:grpSpPr>
        <p:pic>
          <p:nvPicPr>
            <p:cNvPr id="8" name="Picture 7"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9" name="Picture 8"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0" name="Rectangle 9"/>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1" name="Rectangle 10"/>
          <p:cNvSpPr/>
          <p:nvPr/>
        </p:nvSpPr>
        <p:spPr>
          <a:xfrm>
            <a:off x="1403648" y="2054627"/>
            <a:ext cx="6192688" cy="877163"/>
          </a:xfrm>
          <a:prstGeom prst="rect">
            <a:avLst/>
          </a:prstGeom>
        </p:spPr>
        <p:txBody>
          <a:bodyPr wrap="square">
            <a:spAutoFit/>
          </a:bodyPr>
          <a:lstStyle/>
          <a:p>
            <a:pPr algn="ctr">
              <a:lnSpc>
                <a:spcPct val="150000"/>
              </a:lnSpc>
            </a:pPr>
            <a:r>
              <a:rPr lang="en-US" sz="3600" dirty="0" smtClean="0">
                <a:ln w="12700">
                  <a:solidFill>
                    <a:schemeClr val="bg1"/>
                  </a:solidFill>
                </a:ln>
                <a:solidFill>
                  <a:srgbClr val="FFFFFF"/>
                </a:solidFill>
                <a:latin typeface="Droid Sans"/>
                <a:cs typeface="Droid Sans"/>
              </a:rPr>
              <a:t>BUSINESS CONTINUITY SOP</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062144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884676" y="476672"/>
            <a:ext cx="2679212"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SOP CONTENTS</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346448"/>
            <a:ext cx="4661049" cy="3385542"/>
          </a:xfrm>
          <a:prstGeom prst="rect">
            <a:avLst/>
          </a:prstGeom>
        </p:spPr>
        <p:txBody>
          <a:bodyPr wrap="square">
            <a:spAutoFit/>
          </a:bodyPr>
          <a:lstStyle/>
          <a:p>
            <a:pPr>
              <a:lnSpc>
                <a:spcPct val="150000"/>
              </a:lnSpc>
            </a:pPr>
            <a:endParaRPr lang="en-US" sz="2400" dirty="0" smtClean="0">
              <a:ln w="12700">
                <a:solidFill>
                  <a:schemeClr val="bg1"/>
                </a:solidFill>
              </a:ln>
              <a:solidFill>
                <a:srgbClr val="FFFFFF"/>
              </a:solidFill>
              <a:latin typeface="Arial"/>
              <a:cs typeface="Arial"/>
            </a:endParaRPr>
          </a:p>
          <a:p>
            <a:pPr>
              <a:lnSpc>
                <a:spcPct val="150000"/>
              </a:lnSpc>
            </a:pPr>
            <a:r>
              <a:rPr lang="en-US" sz="2400" dirty="0" smtClean="0">
                <a:ln w="12700">
                  <a:solidFill>
                    <a:schemeClr val="bg1"/>
                  </a:solidFill>
                </a:ln>
                <a:solidFill>
                  <a:srgbClr val="FFFFFF"/>
                </a:solidFill>
                <a:latin typeface="Arial"/>
                <a:cs typeface="Arial"/>
              </a:rPr>
              <a:t>Immediate </a:t>
            </a:r>
            <a:r>
              <a:rPr lang="en-US" sz="2400" dirty="0" smtClean="0">
                <a:ln w="12700">
                  <a:solidFill>
                    <a:schemeClr val="bg1"/>
                  </a:solidFill>
                </a:ln>
                <a:solidFill>
                  <a:srgbClr val="FFFFFF"/>
                </a:solidFill>
                <a:latin typeface="Arial"/>
                <a:cs typeface="Arial"/>
              </a:rPr>
              <a:t>Response</a:t>
            </a:r>
            <a:endParaRPr lang="en-US" sz="2400" dirty="0" smtClean="0">
              <a:ln w="12700">
                <a:solidFill>
                  <a:schemeClr val="bg1"/>
                </a:solidFill>
              </a:ln>
              <a:solidFill>
                <a:srgbClr val="FFFFFF"/>
              </a:solidFill>
              <a:latin typeface="Arial"/>
              <a:cs typeface="Arial"/>
            </a:endParaRPr>
          </a:p>
          <a:p>
            <a:pPr>
              <a:lnSpc>
                <a:spcPct val="150000"/>
              </a:lnSpc>
            </a:pPr>
            <a:r>
              <a:rPr lang="en-US" sz="2400" dirty="0" smtClean="0">
                <a:ln w="12700">
                  <a:solidFill>
                    <a:schemeClr val="bg1"/>
                  </a:solidFill>
                </a:ln>
                <a:solidFill>
                  <a:srgbClr val="FFFFFF"/>
                </a:solidFill>
                <a:latin typeface="Arial"/>
                <a:cs typeface="Arial"/>
              </a:rPr>
              <a:t>Initial Review Agenda</a:t>
            </a:r>
            <a:endParaRPr lang="en-US" sz="2400" dirty="0" smtClean="0">
              <a:ln w="12700">
                <a:solidFill>
                  <a:schemeClr val="bg1"/>
                </a:solidFill>
              </a:ln>
              <a:solidFill>
                <a:srgbClr val="FFFFFF"/>
              </a:solidFill>
              <a:latin typeface="Arial"/>
              <a:cs typeface="Arial"/>
            </a:endParaRPr>
          </a:p>
          <a:p>
            <a:pPr>
              <a:lnSpc>
                <a:spcPct val="150000"/>
              </a:lnSpc>
            </a:pPr>
            <a:r>
              <a:rPr lang="en-US" sz="2400" dirty="0" smtClean="0">
                <a:ln w="12700">
                  <a:solidFill>
                    <a:schemeClr val="bg1"/>
                  </a:solidFill>
                </a:ln>
                <a:solidFill>
                  <a:srgbClr val="FFFFFF"/>
                </a:solidFill>
                <a:latin typeface="Arial"/>
                <a:cs typeface="Arial"/>
              </a:rPr>
              <a:t>Secondary Review Agenda</a:t>
            </a:r>
            <a:endParaRPr lang="en-US" sz="2400" dirty="0" smtClean="0">
              <a:ln w="12700">
                <a:solidFill>
                  <a:schemeClr val="bg1"/>
                </a:solidFill>
              </a:ln>
              <a:solidFill>
                <a:srgbClr val="FFFFFF"/>
              </a:solidFill>
              <a:latin typeface="Arial"/>
              <a:cs typeface="Arial"/>
            </a:endParaRPr>
          </a:p>
          <a:p>
            <a:pPr>
              <a:lnSpc>
                <a:spcPct val="150000"/>
              </a:lnSpc>
            </a:pPr>
            <a:r>
              <a:rPr lang="en-US" sz="2400" dirty="0" smtClean="0">
                <a:ln w="12700">
                  <a:solidFill>
                    <a:schemeClr val="bg1"/>
                  </a:solidFill>
                </a:ln>
                <a:solidFill>
                  <a:srgbClr val="FFFFFF"/>
                </a:solidFill>
                <a:latin typeface="Arial"/>
                <a:cs typeface="Arial"/>
              </a:rPr>
              <a:t>Press Release</a:t>
            </a:r>
          </a:p>
          <a:p>
            <a:pPr>
              <a:lnSpc>
                <a:spcPct val="150000"/>
              </a:lnSpc>
            </a:pPr>
            <a:r>
              <a:rPr lang="en-US" sz="2400" dirty="0" smtClean="0">
                <a:ln w="12700">
                  <a:solidFill>
                    <a:schemeClr val="bg1"/>
                  </a:solidFill>
                </a:ln>
                <a:solidFill>
                  <a:srgbClr val="FFFFFF"/>
                </a:solidFill>
                <a:latin typeface="Arial"/>
                <a:cs typeface="Arial"/>
              </a:rPr>
              <a:t>Staff </a:t>
            </a:r>
            <a:r>
              <a:rPr lang="en-US" sz="2400" dirty="0">
                <a:ln w="12700">
                  <a:solidFill>
                    <a:schemeClr val="bg1"/>
                  </a:solidFill>
                </a:ln>
                <a:solidFill>
                  <a:srgbClr val="FFFFFF"/>
                </a:solidFill>
                <a:latin typeface="Arial"/>
                <a:cs typeface="Arial"/>
              </a:rPr>
              <a:t>B</a:t>
            </a:r>
            <a:r>
              <a:rPr lang="en-US" sz="2400" dirty="0" smtClean="0">
                <a:ln w="12700">
                  <a:solidFill>
                    <a:schemeClr val="bg1"/>
                  </a:solidFill>
                </a:ln>
                <a:solidFill>
                  <a:srgbClr val="FFFFFF"/>
                </a:solidFill>
                <a:latin typeface="Arial"/>
                <a:cs typeface="Arial"/>
              </a:rPr>
              <a:t>riefing</a:t>
            </a:r>
            <a:endParaRPr lang="en-US" sz="2400" dirty="0">
              <a:ln w="12700">
                <a:solidFill>
                  <a:schemeClr val="bg1"/>
                </a:solidFill>
              </a:ln>
              <a:solidFill>
                <a:srgbClr val="FFFFFF"/>
              </a:solidFill>
              <a:latin typeface="Arial"/>
              <a:cs typeface="Arial"/>
            </a:endParaRPr>
          </a:p>
        </p:txBody>
      </p:sp>
      <p:sp>
        <p:nvSpPr>
          <p:cNvPr id="7" name="Rectangle 6"/>
          <p:cNvSpPr/>
          <p:nvPr/>
        </p:nvSpPr>
        <p:spPr>
          <a:xfrm>
            <a:off x="5239543" y="1344850"/>
            <a:ext cx="3220889" cy="3385542"/>
          </a:xfrm>
          <a:prstGeom prst="rect">
            <a:avLst/>
          </a:prstGeom>
        </p:spPr>
        <p:txBody>
          <a:bodyPr wrap="square">
            <a:spAutoFit/>
          </a:bodyPr>
          <a:lstStyle/>
          <a:p>
            <a:r>
              <a:rPr lang="en-US" sz="2400" dirty="0" smtClean="0">
                <a:ln w="12700">
                  <a:solidFill>
                    <a:schemeClr val="bg1"/>
                  </a:solidFill>
                </a:ln>
                <a:solidFill>
                  <a:srgbClr val="FFFFFF"/>
                </a:solidFill>
                <a:latin typeface="Arial"/>
                <a:cs typeface="Arial"/>
              </a:rPr>
              <a:t>Page</a:t>
            </a:r>
          </a:p>
          <a:p>
            <a:endParaRPr lang="en-US" sz="2400" dirty="0" smtClean="0">
              <a:ln w="12700">
                <a:solidFill>
                  <a:schemeClr val="bg1"/>
                </a:solidFill>
              </a:ln>
              <a:solidFill>
                <a:srgbClr val="FFFFFF"/>
              </a:solidFill>
              <a:latin typeface="Arial"/>
              <a:cs typeface="Arial"/>
            </a:endParaRPr>
          </a:p>
          <a:p>
            <a:r>
              <a:rPr lang="en-US" sz="2400" dirty="0" smtClean="0">
                <a:ln w="12700">
                  <a:solidFill>
                    <a:schemeClr val="bg1"/>
                  </a:solidFill>
                </a:ln>
                <a:solidFill>
                  <a:srgbClr val="FFFFFF"/>
                </a:solidFill>
                <a:latin typeface="Arial"/>
                <a:cs typeface="Arial"/>
              </a:rPr>
              <a:t>1 - 9</a:t>
            </a:r>
          </a:p>
          <a:p>
            <a:pPr>
              <a:lnSpc>
                <a:spcPct val="150000"/>
              </a:lnSpc>
            </a:pPr>
            <a:r>
              <a:rPr lang="en-US" sz="2400" dirty="0" smtClean="0">
                <a:ln w="12700">
                  <a:solidFill>
                    <a:schemeClr val="bg1"/>
                  </a:solidFill>
                </a:ln>
                <a:solidFill>
                  <a:srgbClr val="FFFFFF"/>
                </a:solidFill>
                <a:latin typeface="Arial"/>
                <a:cs typeface="Arial"/>
              </a:rPr>
              <a:t>10 – 18</a:t>
            </a:r>
          </a:p>
          <a:p>
            <a:pPr>
              <a:lnSpc>
                <a:spcPct val="150000"/>
              </a:lnSpc>
            </a:pPr>
            <a:r>
              <a:rPr lang="en-US" sz="2400" dirty="0" smtClean="0">
                <a:ln w="12700">
                  <a:solidFill>
                    <a:schemeClr val="bg1"/>
                  </a:solidFill>
                </a:ln>
                <a:solidFill>
                  <a:srgbClr val="FFFFFF"/>
                </a:solidFill>
                <a:latin typeface="Arial"/>
                <a:cs typeface="Arial"/>
              </a:rPr>
              <a:t>19 – 28</a:t>
            </a:r>
          </a:p>
          <a:p>
            <a:pPr>
              <a:lnSpc>
                <a:spcPct val="150000"/>
              </a:lnSpc>
            </a:pPr>
            <a:r>
              <a:rPr lang="en-US" sz="2400" dirty="0" smtClean="0">
                <a:ln w="12700">
                  <a:solidFill>
                    <a:schemeClr val="bg1"/>
                  </a:solidFill>
                </a:ln>
                <a:solidFill>
                  <a:srgbClr val="FFFFFF"/>
                </a:solidFill>
                <a:latin typeface="Arial"/>
                <a:cs typeface="Arial"/>
              </a:rPr>
              <a:t>28 – 40</a:t>
            </a:r>
          </a:p>
          <a:p>
            <a:pPr>
              <a:lnSpc>
                <a:spcPct val="150000"/>
              </a:lnSpc>
            </a:pPr>
            <a:r>
              <a:rPr lang="en-US" sz="2400" dirty="0" smtClean="0">
                <a:ln w="12700">
                  <a:solidFill>
                    <a:schemeClr val="bg1"/>
                  </a:solidFill>
                </a:ln>
                <a:solidFill>
                  <a:srgbClr val="FFFFFF"/>
                </a:solidFill>
                <a:latin typeface="Arial"/>
                <a:cs typeface="Arial"/>
              </a:rPr>
              <a:t>41 - 44</a:t>
            </a:r>
            <a:endParaRPr lang="en-US" sz="24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40354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sp>
        <p:nvSpPr>
          <p:cNvPr id="7" name="Rectangle 6"/>
          <p:cNvSpPr/>
          <p:nvPr/>
        </p:nvSpPr>
        <p:spPr>
          <a:xfrm>
            <a:off x="919063" y="1642805"/>
            <a:ext cx="7541369" cy="307777"/>
          </a:xfrm>
          <a:prstGeom prst="rect">
            <a:avLst/>
          </a:prstGeom>
        </p:spPr>
        <p:txBody>
          <a:bodyPr wrap="square">
            <a:spAutoFit/>
          </a:bodyPr>
          <a:lstStyle/>
          <a:p>
            <a:r>
              <a:rPr lang="en-GB" sz="1400" dirty="0" smtClean="0">
                <a:solidFill>
                  <a:srgbClr val="FFFFFF"/>
                </a:solidFill>
                <a:latin typeface="Arial"/>
                <a:cs typeface="Arial"/>
              </a:rPr>
              <a:t>Question: Does the crisis meet one of the following criteria?</a:t>
            </a:r>
            <a:endParaRPr lang="en-GB" sz="1400" dirty="0">
              <a:solidFill>
                <a:srgbClr val="FFFFFF"/>
              </a:solidFill>
              <a:latin typeface="Arial"/>
              <a:cs typeface="Arial"/>
            </a:endParaRPr>
          </a:p>
        </p:txBody>
      </p:sp>
      <p:sp>
        <p:nvSpPr>
          <p:cNvPr id="12" name="Rectangle 11"/>
          <p:cNvSpPr/>
          <p:nvPr/>
        </p:nvSpPr>
        <p:spPr>
          <a:xfrm>
            <a:off x="899593" y="1923678"/>
            <a:ext cx="4896544" cy="2031325"/>
          </a:xfrm>
          <a:prstGeom prst="rect">
            <a:avLst/>
          </a:prstGeom>
          <a:noFill/>
          <a:ln>
            <a:noFill/>
          </a:ln>
        </p:spPr>
        <p:txBody>
          <a:bodyPr wrap="square">
            <a:spAutoFit/>
          </a:bodyPr>
          <a:lstStyle/>
          <a:p>
            <a:pPr marL="285750" indent="-285750">
              <a:buFont typeface="Arial"/>
              <a:buChar char="•"/>
            </a:pPr>
            <a:r>
              <a:rPr lang="en-GB" sz="1400" dirty="0" smtClean="0">
                <a:solidFill>
                  <a:srgbClr val="FFFFFF"/>
                </a:solidFill>
                <a:latin typeface="Arial"/>
                <a:cs typeface="Arial"/>
              </a:rPr>
              <a:t>Major </a:t>
            </a:r>
            <a:r>
              <a:rPr lang="en-GB" sz="1400" dirty="0">
                <a:solidFill>
                  <a:srgbClr val="FFFFFF"/>
                </a:solidFill>
                <a:latin typeface="Arial"/>
                <a:cs typeface="Arial"/>
              </a:rPr>
              <a:t>disruption to </a:t>
            </a:r>
            <a:r>
              <a:rPr lang="en-GB" sz="1400" dirty="0" smtClean="0">
                <a:solidFill>
                  <a:srgbClr val="FFFFFF"/>
                </a:solidFill>
                <a:latin typeface="Arial"/>
                <a:cs typeface="Arial"/>
              </a:rPr>
              <a:t>services</a:t>
            </a:r>
          </a:p>
          <a:p>
            <a:pPr marL="285750" indent="-285750">
              <a:buFont typeface="Arial"/>
              <a:buChar char="•"/>
            </a:pPr>
            <a:r>
              <a:rPr lang="en-GB" sz="1400" dirty="0">
                <a:solidFill>
                  <a:srgbClr val="FFFFFF"/>
                </a:solidFill>
                <a:latin typeface="Arial"/>
                <a:cs typeface="Arial"/>
              </a:rPr>
              <a:t>Significant financial impact on organisation </a:t>
            </a:r>
            <a:r>
              <a:rPr lang="en-GB" sz="1400" dirty="0" smtClean="0">
                <a:solidFill>
                  <a:srgbClr val="FFFFFF"/>
                </a:solidFill>
                <a:latin typeface="Arial"/>
                <a:cs typeface="Arial"/>
              </a:rPr>
              <a:t>profits</a:t>
            </a:r>
            <a:endParaRPr lang="en-GB" sz="1400" dirty="0" smtClean="0">
              <a:solidFill>
                <a:srgbClr val="FFFFFF"/>
              </a:solidFill>
              <a:latin typeface="Arial"/>
              <a:cs typeface="Arial"/>
            </a:endParaRPr>
          </a:p>
          <a:p>
            <a:pPr marL="285750" indent="-285750">
              <a:buFont typeface="Arial"/>
              <a:buChar char="•"/>
            </a:pPr>
            <a:r>
              <a:rPr lang="en-GB" sz="1400" dirty="0" smtClean="0">
                <a:solidFill>
                  <a:srgbClr val="FFFFFF"/>
                </a:solidFill>
                <a:latin typeface="Arial"/>
                <a:cs typeface="Arial"/>
              </a:rPr>
              <a:t>Major </a:t>
            </a:r>
            <a:r>
              <a:rPr lang="en-GB" sz="1400" dirty="0">
                <a:solidFill>
                  <a:srgbClr val="FFFFFF"/>
                </a:solidFill>
                <a:latin typeface="Arial"/>
                <a:cs typeface="Arial"/>
              </a:rPr>
              <a:t>health and safety </a:t>
            </a:r>
            <a:r>
              <a:rPr lang="en-GB" sz="1400" dirty="0" smtClean="0">
                <a:solidFill>
                  <a:srgbClr val="FFFFFF"/>
                </a:solidFill>
                <a:latin typeface="Arial"/>
                <a:cs typeface="Arial"/>
              </a:rPr>
              <a:t>incident</a:t>
            </a:r>
            <a:endParaRPr lang="en-GB" sz="1400" dirty="0">
              <a:solidFill>
                <a:srgbClr val="FFFFFF"/>
              </a:solidFill>
              <a:latin typeface="Arial"/>
              <a:cs typeface="Arial"/>
            </a:endParaRPr>
          </a:p>
          <a:p>
            <a:pPr marL="285750" indent="-285750">
              <a:buFont typeface="Arial"/>
              <a:buChar char="•"/>
            </a:pPr>
            <a:r>
              <a:rPr lang="en-GB" sz="1400" dirty="0">
                <a:solidFill>
                  <a:srgbClr val="FFFFFF"/>
                </a:solidFill>
                <a:latin typeface="Arial"/>
                <a:cs typeface="Arial"/>
              </a:rPr>
              <a:t>Significant damage to reputation</a:t>
            </a:r>
          </a:p>
          <a:p>
            <a:pPr marL="285750" indent="-285750">
              <a:buFont typeface="Arial"/>
              <a:buChar char="•"/>
            </a:pPr>
            <a:r>
              <a:rPr lang="en-GB" sz="1400" dirty="0">
                <a:solidFill>
                  <a:srgbClr val="FFFFFF"/>
                </a:solidFill>
                <a:latin typeface="Arial"/>
                <a:cs typeface="Arial"/>
              </a:rPr>
              <a:t>Major regulatory breach</a:t>
            </a:r>
          </a:p>
          <a:p>
            <a:pPr marL="285750" indent="-285750">
              <a:buFont typeface="Arial"/>
              <a:buChar char="•"/>
            </a:pPr>
            <a:r>
              <a:rPr lang="en-GB" sz="1400" dirty="0">
                <a:solidFill>
                  <a:srgbClr val="FFFFFF"/>
                </a:solidFill>
                <a:latin typeface="Arial"/>
                <a:cs typeface="Arial"/>
              </a:rPr>
              <a:t>National / International media involvement</a:t>
            </a:r>
          </a:p>
          <a:p>
            <a:pPr marL="285750" indent="-285750">
              <a:buFont typeface="Arial"/>
              <a:buChar char="•"/>
            </a:pPr>
            <a:r>
              <a:rPr lang="en-GB" sz="1400" dirty="0" smtClean="0">
                <a:solidFill>
                  <a:srgbClr val="FFFFFF"/>
                </a:solidFill>
                <a:latin typeface="Arial"/>
                <a:cs typeface="Arial"/>
              </a:rPr>
              <a:t>Fraud</a:t>
            </a:r>
            <a:endParaRPr lang="en-GB" sz="1400" dirty="0">
              <a:solidFill>
                <a:srgbClr val="FFFFFF"/>
              </a:solidFill>
              <a:latin typeface="Arial"/>
              <a:cs typeface="Arial"/>
            </a:endParaRPr>
          </a:p>
          <a:p>
            <a:endParaRPr lang="en-GB" sz="1400" dirty="0">
              <a:solidFill>
                <a:srgbClr val="FFFFFF"/>
              </a:solidFill>
              <a:latin typeface="Arial"/>
              <a:cs typeface="Arial"/>
            </a:endParaRPr>
          </a:p>
          <a:p>
            <a:r>
              <a:rPr lang="en-GB" sz="1400" dirty="0" smtClean="0">
                <a:solidFill>
                  <a:srgbClr val="FFFFFF"/>
                </a:solidFill>
                <a:latin typeface="Arial"/>
                <a:cs typeface="Arial"/>
              </a:rPr>
              <a:t>Go to page 6</a:t>
            </a:r>
            <a:endParaRPr lang="en-GB" sz="1400" dirty="0">
              <a:solidFill>
                <a:srgbClr val="FFFFFF"/>
              </a:solidFill>
              <a:latin typeface="Arial"/>
              <a:cs typeface="Arial"/>
            </a:endParaRPr>
          </a:p>
        </p:txBody>
      </p:sp>
      <p:sp>
        <p:nvSpPr>
          <p:cNvPr id="13" name="Rectangle 12"/>
          <p:cNvSpPr/>
          <p:nvPr/>
        </p:nvSpPr>
        <p:spPr>
          <a:xfrm>
            <a:off x="899592" y="4208189"/>
            <a:ext cx="4896544" cy="738664"/>
          </a:xfrm>
          <a:prstGeom prst="rect">
            <a:avLst/>
          </a:prstGeom>
          <a:ln>
            <a:noFill/>
          </a:ln>
        </p:spPr>
        <p:txBody>
          <a:bodyPr wrap="square">
            <a:spAutoFit/>
          </a:bodyPr>
          <a:lstStyle/>
          <a:p>
            <a:pPr marL="285750" indent="-285750">
              <a:buFont typeface="Arial"/>
              <a:buChar char="•"/>
            </a:pPr>
            <a:r>
              <a:rPr lang="en-GB" sz="1400" dirty="0">
                <a:solidFill>
                  <a:srgbClr val="FFFFFF"/>
                </a:solidFill>
                <a:latin typeface="Arial"/>
                <a:cs typeface="Arial"/>
              </a:rPr>
              <a:t>Kidnap / </a:t>
            </a:r>
            <a:r>
              <a:rPr lang="en-GB" sz="1400" dirty="0" smtClean="0">
                <a:solidFill>
                  <a:srgbClr val="FFFFFF"/>
                </a:solidFill>
                <a:latin typeface="Arial"/>
                <a:cs typeface="Arial"/>
              </a:rPr>
              <a:t>Extortion</a:t>
            </a:r>
          </a:p>
          <a:p>
            <a:pPr marL="285750" indent="-285750">
              <a:buFont typeface="Arial"/>
              <a:buChar char="•"/>
            </a:pPr>
            <a:endParaRPr lang="en-GB" sz="1400" dirty="0">
              <a:solidFill>
                <a:srgbClr val="FFFFFF"/>
              </a:solidFill>
              <a:latin typeface="Arial"/>
              <a:cs typeface="Arial"/>
            </a:endParaRPr>
          </a:p>
          <a:p>
            <a:r>
              <a:rPr lang="en-GB" sz="1400" dirty="0" smtClean="0">
                <a:solidFill>
                  <a:srgbClr val="FFFFFF"/>
                </a:solidFill>
                <a:latin typeface="Arial"/>
                <a:cs typeface="Arial"/>
              </a:rPr>
              <a:t>Go to page 2</a:t>
            </a:r>
            <a:endParaRPr lang="en-GB" sz="1400" dirty="0">
              <a:solidFill>
                <a:srgbClr val="FFFFFF"/>
              </a:solidFill>
              <a:latin typeface="Arial"/>
              <a:cs typeface="Arial"/>
            </a:endParaRPr>
          </a:p>
        </p:txBody>
      </p:sp>
      <p:cxnSp>
        <p:nvCxnSpPr>
          <p:cNvPr id="3" name="Straight Connector 2"/>
          <p:cNvCxnSpPr/>
          <p:nvPr/>
        </p:nvCxnSpPr>
        <p:spPr>
          <a:xfrm>
            <a:off x="899592" y="4083918"/>
            <a:ext cx="4661049"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899592" y="635374"/>
            <a:ext cx="1368152" cy="911261"/>
            <a:chOff x="903599" y="635374"/>
            <a:chExt cx="1490806" cy="911261"/>
          </a:xfrm>
        </p:grpSpPr>
        <p:sp>
          <p:nvSpPr>
            <p:cNvPr id="14" name="Right Triangle 1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5" name="Rectangle 1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956684" y="476672"/>
            <a:ext cx="1311060"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smtClean="0">
                <a:ln w="12700">
                  <a:solidFill>
                    <a:schemeClr val="bg1"/>
                  </a:solidFill>
                </a:ln>
                <a:solidFill>
                  <a:srgbClr val="FFFFFF"/>
                </a:solidFill>
                <a:latin typeface="Droid Sans"/>
                <a:cs typeface="Droid Sans"/>
              </a:rPr>
              <a:t>1</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318649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 Advice</a:t>
            </a:r>
            <a:endParaRPr lang="en-US" sz="2800" dirty="0">
              <a:ln w="12700">
                <a:solidFill>
                  <a:schemeClr val="bg1"/>
                </a:solidFill>
              </a:ln>
              <a:solidFill>
                <a:srgbClr val="FFFFFF"/>
              </a:solidFill>
              <a:latin typeface="Droid Sans"/>
              <a:cs typeface="Droid Sans"/>
            </a:endParaRPr>
          </a:p>
        </p:txBody>
      </p:sp>
      <p:sp>
        <p:nvSpPr>
          <p:cNvPr id="11" name="Rectangle 10"/>
          <p:cNvSpPr/>
          <p:nvPr/>
        </p:nvSpPr>
        <p:spPr>
          <a:xfrm>
            <a:off x="919063" y="1642805"/>
            <a:ext cx="7541369" cy="523220"/>
          </a:xfrm>
          <a:prstGeom prst="rect">
            <a:avLst/>
          </a:prstGeom>
        </p:spPr>
        <p:txBody>
          <a:bodyPr wrap="square">
            <a:spAutoFit/>
          </a:bodyPr>
          <a:lstStyle/>
          <a:p>
            <a:r>
              <a:rPr lang="en-GB" sz="1400" dirty="0" smtClean="0">
                <a:solidFill>
                  <a:srgbClr val="FFFFFF"/>
                </a:solidFill>
                <a:latin typeface="Arial"/>
                <a:cs typeface="Arial"/>
              </a:rPr>
              <a:t>A </a:t>
            </a:r>
            <a:r>
              <a:rPr lang="en-GB" sz="1400" dirty="0">
                <a:solidFill>
                  <a:srgbClr val="FFFFFF"/>
                </a:solidFill>
                <a:latin typeface="Arial"/>
                <a:cs typeface="Arial"/>
              </a:rPr>
              <a:t>threat to injure or kill personnel, damage goods or property or reveal information that could be damaging to </a:t>
            </a:r>
            <a:r>
              <a:rPr lang="en-GB" sz="1400" dirty="0" smtClean="0">
                <a:solidFill>
                  <a:srgbClr val="FFFFFF"/>
                </a:solidFill>
                <a:latin typeface="Arial"/>
                <a:cs typeface="Arial"/>
              </a:rPr>
              <a:t>your organisation’s reputation or </a:t>
            </a:r>
            <a:r>
              <a:rPr lang="en-GB" sz="1400" dirty="0">
                <a:solidFill>
                  <a:srgbClr val="FFFFFF"/>
                </a:solidFill>
                <a:latin typeface="Arial"/>
                <a:cs typeface="Arial"/>
              </a:rPr>
              <a:t>a senior member of management.</a:t>
            </a:r>
          </a:p>
        </p:txBody>
      </p:sp>
      <p:sp>
        <p:nvSpPr>
          <p:cNvPr id="12" name="Rectangle 11"/>
          <p:cNvSpPr/>
          <p:nvPr/>
        </p:nvSpPr>
        <p:spPr>
          <a:xfrm>
            <a:off x="899592" y="2355726"/>
            <a:ext cx="7632847" cy="2031325"/>
          </a:xfrm>
          <a:prstGeom prst="rect">
            <a:avLst/>
          </a:prstGeom>
          <a:noFill/>
          <a:ln>
            <a:noFill/>
          </a:ln>
        </p:spPr>
        <p:txBody>
          <a:bodyPr wrap="square">
            <a:spAutoFit/>
          </a:bodyPr>
          <a:lstStyle/>
          <a:p>
            <a:r>
              <a:rPr lang="en-GB" sz="1400" dirty="0" smtClean="0">
                <a:solidFill>
                  <a:srgbClr val="FFFFFF"/>
                </a:solidFill>
                <a:latin typeface="Arial"/>
                <a:cs typeface="Arial"/>
              </a:rPr>
              <a:t>UK Contact</a:t>
            </a:r>
            <a:endParaRPr lang="en-GB" sz="1400" dirty="0">
              <a:solidFill>
                <a:srgbClr val="FFFFFF"/>
              </a:solidFill>
              <a:latin typeface="Arial"/>
              <a:cs typeface="Arial"/>
            </a:endParaRPr>
          </a:p>
          <a:p>
            <a:r>
              <a:rPr lang="en-GB" sz="1400" dirty="0" smtClean="0">
                <a:solidFill>
                  <a:srgbClr val="FFFFFF"/>
                </a:solidFill>
                <a:latin typeface="Arial"/>
                <a:cs typeface="Arial"/>
              </a:rPr>
              <a:t>Inform </a:t>
            </a:r>
            <a:r>
              <a:rPr lang="en-GB" sz="1400" dirty="0">
                <a:solidFill>
                  <a:srgbClr val="FFFFFF"/>
                </a:solidFill>
                <a:latin typeface="Arial"/>
                <a:cs typeface="Arial"/>
              </a:rPr>
              <a:t>local Police force (999). The Police have contingency plans for dealing with such </a:t>
            </a:r>
            <a:r>
              <a:rPr lang="en-GB" sz="1400" dirty="0" smtClean="0">
                <a:solidFill>
                  <a:srgbClr val="FFFFFF"/>
                </a:solidFill>
                <a:latin typeface="Arial"/>
                <a:cs typeface="Arial"/>
              </a:rPr>
              <a:t>events.</a:t>
            </a:r>
            <a:endParaRPr lang="en-GB" sz="1400" dirty="0">
              <a:solidFill>
                <a:srgbClr val="FFFFFF"/>
              </a:solidFill>
              <a:latin typeface="Arial"/>
              <a:cs typeface="Arial"/>
            </a:endParaRPr>
          </a:p>
          <a:p>
            <a:endParaRPr lang="en-GB" sz="1400" dirty="0" smtClean="0">
              <a:solidFill>
                <a:srgbClr val="FFFFFF"/>
              </a:solidFill>
              <a:latin typeface="Arial"/>
              <a:cs typeface="Arial"/>
            </a:endParaRPr>
          </a:p>
          <a:p>
            <a:r>
              <a:rPr lang="en-GB" sz="1400" dirty="0" smtClean="0">
                <a:solidFill>
                  <a:srgbClr val="FFFFFF"/>
                </a:solidFill>
                <a:latin typeface="Arial"/>
                <a:cs typeface="Arial"/>
              </a:rPr>
              <a:t>Overseas Contact</a:t>
            </a:r>
            <a:endParaRPr lang="en-GB" sz="1400" dirty="0">
              <a:solidFill>
                <a:srgbClr val="FFFFFF"/>
              </a:solidFill>
              <a:latin typeface="Arial"/>
              <a:cs typeface="Arial"/>
            </a:endParaRPr>
          </a:p>
          <a:p>
            <a:pPr marL="285750" lvl="0" indent="-285750">
              <a:buFont typeface="Arial"/>
              <a:buChar char="•"/>
            </a:pPr>
            <a:r>
              <a:rPr lang="en-GB" sz="1400" dirty="0">
                <a:solidFill>
                  <a:srgbClr val="FFFFFF"/>
                </a:solidFill>
                <a:latin typeface="Arial"/>
                <a:cs typeface="Arial"/>
              </a:rPr>
              <a:t>Identify the correct local law enforcement agency for extortion crimes</a:t>
            </a:r>
          </a:p>
          <a:p>
            <a:pPr marL="285750" lvl="0" indent="-285750">
              <a:buFont typeface="Arial"/>
              <a:buChar char="•"/>
            </a:pPr>
            <a:r>
              <a:rPr lang="en-GB" sz="1400" dirty="0" smtClean="0">
                <a:solidFill>
                  <a:srgbClr val="FFFFFF"/>
                </a:solidFill>
                <a:latin typeface="Arial"/>
                <a:cs typeface="Arial"/>
              </a:rPr>
              <a:t>Decide </a:t>
            </a:r>
            <a:r>
              <a:rPr lang="en-GB" sz="1400" dirty="0">
                <a:solidFill>
                  <a:srgbClr val="FFFFFF"/>
                </a:solidFill>
                <a:latin typeface="Arial"/>
                <a:cs typeface="Arial"/>
              </a:rPr>
              <a:t>on the policy with </a:t>
            </a:r>
            <a:r>
              <a:rPr lang="en-GB" sz="1400" dirty="0" smtClean="0">
                <a:solidFill>
                  <a:srgbClr val="FFFFFF"/>
                </a:solidFill>
                <a:latin typeface="Arial"/>
                <a:cs typeface="Arial"/>
              </a:rPr>
              <a:t>liaising </a:t>
            </a:r>
            <a:r>
              <a:rPr lang="en-GB" sz="1400" dirty="0">
                <a:solidFill>
                  <a:srgbClr val="FFFFFF"/>
                </a:solidFill>
                <a:latin typeface="Arial"/>
                <a:cs typeface="Arial"/>
              </a:rPr>
              <a:t>with the agency and instruct local staff how to act</a:t>
            </a:r>
          </a:p>
          <a:p>
            <a:pPr marL="285750" lvl="0" indent="-285750">
              <a:buFont typeface="Arial"/>
              <a:buChar char="•"/>
            </a:pPr>
            <a:r>
              <a:rPr lang="en-GB" sz="1400" dirty="0">
                <a:solidFill>
                  <a:srgbClr val="FFFFFF"/>
                </a:solidFill>
                <a:latin typeface="Arial"/>
                <a:cs typeface="Arial"/>
              </a:rPr>
              <a:t>Decide the degree of liaison with local government </a:t>
            </a:r>
            <a:r>
              <a:rPr lang="en-GB" sz="1400" dirty="0" smtClean="0">
                <a:solidFill>
                  <a:srgbClr val="FFFFFF"/>
                </a:solidFill>
                <a:latin typeface="Arial"/>
                <a:cs typeface="Arial"/>
              </a:rPr>
              <a:t>agencies</a:t>
            </a:r>
          </a:p>
          <a:p>
            <a:pPr marL="285750" indent="-285750">
              <a:buFont typeface="Arial"/>
              <a:buChar char="•"/>
            </a:pPr>
            <a:r>
              <a:rPr lang="en-GB" sz="1400" dirty="0">
                <a:solidFill>
                  <a:srgbClr val="FFFFFF"/>
                </a:solidFill>
                <a:latin typeface="Arial"/>
                <a:cs typeface="Arial"/>
              </a:rPr>
              <a:t>Assess the agency's ability and experience in dealing with such </a:t>
            </a:r>
            <a:r>
              <a:rPr lang="en-GB" sz="1400" dirty="0" smtClean="0">
                <a:solidFill>
                  <a:srgbClr val="FFFFFF"/>
                </a:solidFill>
                <a:latin typeface="Arial"/>
                <a:cs typeface="Arial"/>
              </a:rPr>
              <a:t>crimes</a:t>
            </a:r>
            <a:endParaRPr lang="en-GB" sz="1400" b="1" dirty="0" smtClean="0">
              <a:solidFill>
                <a:srgbClr val="FFFFFF"/>
              </a:solidFill>
              <a:latin typeface="Arial"/>
              <a:cs typeface="Arial"/>
            </a:endParaRPr>
          </a:p>
        </p:txBody>
      </p:sp>
      <p:sp>
        <p:nvSpPr>
          <p:cNvPr id="13" name="Rectangle 12"/>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
        <p:nvSpPr>
          <p:cNvPr id="14" name="Rectangle 13"/>
          <p:cNvSpPr/>
          <p:nvPr/>
        </p:nvSpPr>
        <p:spPr>
          <a:xfrm>
            <a:off x="3635896" y="631004"/>
            <a:ext cx="144015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5" name="Rectangle 14"/>
          <p:cNvSpPr/>
          <p:nvPr/>
        </p:nvSpPr>
        <p:spPr>
          <a:xfrm>
            <a:off x="3764996" y="680378"/>
            <a:ext cx="1167044" cy="523220"/>
          </a:xfrm>
          <a:prstGeom prst="rect">
            <a:avLst/>
          </a:prstGeom>
        </p:spPr>
        <p:txBody>
          <a:bodyPr wrap="square">
            <a:spAutoFit/>
          </a:bodyPr>
          <a:lstStyle/>
          <a:p>
            <a:pPr algn="ctr"/>
            <a:r>
              <a:rPr lang="en-US" sz="1400" dirty="0" smtClean="0">
                <a:ln w="12700">
                  <a:solidFill>
                    <a:schemeClr val="bg1"/>
                  </a:solidFill>
                </a:ln>
                <a:solidFill>
                  <a:srgbClr val="FFFFFF"/>
                </a:solidFill>
                <a:latin typeface="Droid Sans"/>
                <a:cs typeface="Droid Sans"/>
              </a:rPr>
              <a:t>Kidnap / </a:t>
            </a:r>
          </a:p>
          <a:p>
            <a:pPr algn="ctr"/>
            <a:r>
              <a:rPr lang="en-US" sz="1400" dirty="0" smtClean="0">
                <a:ln w="12700">
                  <a:solidFill>
                    <a:schemeClr val="bg1"/>
                  </a:solidFill>
                </a:ln>
                <a:solidFill>
                  <a:srgbClr val="FFFFFF"/>
                </a:solidFill>
                <a:latin typeface="Droid Sans"/>
                <a:cs typeface="Droid Sans"/>
              </a:rPr>
              <a:t>Extortion</a:t>
            </a:r>
            <a:endParaRPr lang="en-US" sz="14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884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42343</TotalTime>
  <Words>3414</Words>
  <Application>Microsoft Macintosh PowerPoint</Application>
  <PresentationFormat>On-screen Show (16:9)</PresentationFormat>
  <Paragraphs>609</Paragraphs>
  <Slides>58</Slides>
  <Notes>58</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Tollinton</dc:creator>
  <cp:lastModifiedBy>Andrew Tollinton</cp:lastModifiedBy>
  <cp:revision>587</cp:revision>
  <cp:lastPrinted>2014-01-16T16:19:53Z</cp:lastPrinted>
  <dcterms:created xsi:type="dcterms:W3CDTF">2013-09-11T08:21:45Z</dcterms:created>
  <dcterms:modified xsi:type="dcterms:W3CDTF">2016-03-23T17:32:55Z</dcterms:modified>
</cp:coreProperties>
</file>