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9"/>
  </p:notesMasterIdLst>
  <p:sldIdLst>
    <p:sldId id="309" r:id="rId2"/>
    <p:sldId id="384" r:id="rId3"/>
    <p:sldId id="386" r:id="rId4"/>
    <p:sldId id="389" r:id="rId5"/>
    <p:sldId id="388" r:id="rId6"/>
    <p:sldId id="411" r:id="rId7"/>
    <p:sldId id="412" r:id="rId8"/>
    <p:sldId id="414" r:id="rId9"/>
    <p:sldId id="413" r:id="rId10"/>
    <p:sldId id="415" r:id="rId11"/>
    <p:sldId id="416" r:id="rId12"/>
    <p:sldId id="417" r:id="rId13"/>
    <p:sldId id="418" r:id="rId14"/>
    <p:sldId id="419" r:id="rId15"/>
    <p:sldId id="420" r:id="rId16"/>
    <p:sldId id="421" r:id="rId17"/>
    <p:sldId id="422" r:id="rId18"/>
    <p:sldId id="423" r:id="rId19"/>
    <p:sldId id="429" r:id="rId20"/>
    <p:sldId id="424" r:id="rId21"/>
    <p:sldId id="427" r:id="rId22"/>
    <p:sldId id="428" r:id="rId23"/>
    <p:sldId id="425" r:id="rId24"/>
    <p:sldId id="391" r:id="rId25"/>
    <p:sldId id="426" r:id="rId26"/>
    <p:sldId id="387" r:id="rId27"/>
    <p:sldId id="385" r:id="rId28"/>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98">
          <p15:clr>
            <a:srgbClr val="A4A3A4"/>
          </p15:clr>
        </p15:guide>
        <p15:guide id="2" pos="54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C2A27"/>
    <a:srgbClr val="1C3853"/>
    <a:srgbClr val="9D2A27"/>
    <a:srgbClr val="1B3651"/>
    <a:srgbClr val="2B6CA2"/>
    <a:srgbClr val="2F77B3"/>
    <a:srgbClr val="BBE4ED"/>
    <a:srgbClr val="63E12F"/>
    <a:srgbClr val="86FF55"/>
    <a:srgbClr val="84F65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313" autoAdjust="0"/>
    <p:restoredTop sz="90253" autoAdjust="0"/>
  </p:normalViewPr>
  <p:slideViewPr>
    <p:cSldViewPr snapToObjects="1">
      <p:cViewPr varScale="1">
        <p:scale>
          <a:sx n="104" d="100"/>
          <a:sy n="104" d="100"/>
        </p:scale>
        <p:origin x="521" y="48"/>
      </p:cViewPr>
      <p:guideLst>
        <p:guide orient="horz" pos="1198"/>
        <p:guide pos="54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994378-32A4-144D-A108-9126C7472122}" type="datetimeFigureOut">
              <a:rPr lang="en-US" smtClean="0"/>
              <a:t>8/13/2019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4C9E3B-5C93-8D45-AD91-316F8D1C1227}" type="slidenum">
              <a:rPr lang="en-US" smtClean="0"/>
              <a:t>‹#›</a:t>
            </a:fld>
            <a:endParaRPr lang="en-US"/>
          </a:p>
        </p:txBody>
      </p:sp>
    </p:spTree>
    <p:extLst>
      <p:ext uri="{BB962C8B-B14F-4D97-AF65-F5344CB8AC3E}">
        <p14:creationId xmlns:p14="http://schemas.microsoft.com/office/powerpoint/2010/main" val="133826085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1</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10</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11</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12</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13</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14</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15</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16</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17</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18</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19</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2</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20</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21</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22</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23</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24</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25</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26</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27</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3</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4</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5</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6</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7</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8</a:t>
            </a:fld>
            <a:endParaRPr lang="en-US"/>
          </a:p>
        </p:txBody>
      </p:sp>
    </p:spTree>
    <p:extLst>
      <p:ext uri="{BB962C8B-B14F-4D97-AF65-F5344CB8AC3E}">
        <p14:creationId xmlns:p14="http://schemas.microsoft.com/office/powerpoint/2010/main" val="34290931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C9E3B-5C93-8D45-AD91-316F8D1C1227}" type="slidenum">
              <a:rPr lang="en-US" smtClean="0"/>
              <a:t>9</a:t>
            </a:fld>
            <a:endParaRPr lang="en-US"/>
          </a:p>
        </p:txBody>
      </p:sp>
    </p:spTree>
    <p:extLst>
      <p:ext uri="{BB962C8B-B14F-4D97-AF65-F5344CB8AC3E}">
        <p14:creationId xmlns:p14="http://schemas.microsoft.com/office/powerpoint/2010/main" val="34290931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2"/>
            <a:ext cx="7772400" cy="1102519"/>
          </a:xfrm>
        </p:spPr>
        <p:txBody>
          <a:bodyPr/>
          <a:lstStyle/>
          <a:p>
            <a:r>
              <a:rPr lang="en-GB"/>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E9A6B0A2-1BF9-D34F-9DA3-2F90BDC27774}" type="datetimeFigureOut">
              <a:rPr lang="en-US" smtClean="0"/>
              <a:t>8/13/2019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D06D7-D7CB-8140-A4C5-E347D5FCB470}" type="slidenum">
              <a:rPr lang="en-US" smtClean="0"/>
              <a:t>‹#›</a:t>
            </a:fld>
            <a:endParaRPr lang="en-US"/>
          </a:p>
        </p:txBody>
      </p:sp>
    </p:spTree>
    <p:extLst>
      <p:ext uri="{BB962C8B-B14F-4D97-AF65-F5344CB8AC3E}">
        <p14:creationId xmlns:p14="http://schemas.microsoft.com/office/powerpoint/2010/main" val="30963481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E9A6B0A2-1BF9-D34F-9DA3-2F90BDC27774}" type="datetimeFigureOut">
              <a:rPr lang="en-US" smtClean="0"/>
              <a:t>8/13/2019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D06D7-D7CB-8140-A4C5-E347D5FCB470}" type="slidenum">
              <a:rPr lang="en-US" smtClean="0"/>
              <a:t>‹#›</a:t>
            </a:fld>
            <a:endParaRPr lang="en-US"/>
          </a:p>
        </p:txBody>
      </p:sp>
    </p:spTree>
    <p:extLst>
      <p:ext uri="{BB962C8B-B14F-4D97-AF65-F5344CB8AC3E}">
        <p14:creationId xmlns:p14="http://schemas.microsoft.com/office/powerpoint/2010/main" val="284975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0"/>
            <a:ext cx="2057400" cy="4388644"/>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E9A6B0A2-1BF9-D34F-9DA3-2F90BDC27774}" type="datetimeFigureOut">
              <a:rPr lang="en-US" smtClean="0"/>
              <a:t>8/13/2019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D06D7-D7CB-8140-A4C5-E347D5FCB470}" type="slidenum">
              <a:rPr lang="en-US" smtClean="0"/>
              <a:t>‹#›</a:t>
            </a:fld>
            <a:endParaRPr lang="en-US"/>
          </a:p>
        </p:txBody>
      </p:sp>
    </p:spTree>
    <p:extLst>
      <p:ext uri="{BB962C8B-B14F-4D97-AF65-F5344CB8AC3E}">
        <p14:creationId xmlns:p14="http://schemas.microsoft.com/office/powerpoint/2010/main" val="1576913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E9A6B0A2-1BF9-D34F-9DA3-2F90BDC27774}" type="datetimeFigureOut">
              <a:rPr lang="en-US" smtClean="0"/>
              <a:t>8/13/2019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D06D7-D7CB-8140-A4C5-E347D5FCB470}" type="slidenum">
              <a:rPr lang="en-US" smtClean="0"/>
              <a:t>‹#›</a:t>
            </a:fld>
            <a:endParaRPr lang="en-US"/>
          </a:p>
        </p:txBody>
      </p:sp>
    </p:spTree>
    <p:extLst>
      <p:ext uri="{BB962C8B-B14F-4D97-AF65-F5344CB8AC3E}">
        <p14:creationId xmlns:p14="http://schemas.microsoft.com/office/powerpoint/2010/main" val="2606280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E9A6B0A2-1BF9-D34F-9DA3-2F90BDC27774}" type="datetimeFigureOut">
              <a:rPr lang="en-US" smtClean="0"/>
              <a:t>8/13/2019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D06D7-D7CB-8140-A4C5-E347D5FCB470}" type="slidenum">
              <a:rPr lang="en-US" smtClean="0"/>
              <a:t>‹#›</a:t>
            </a:fld>
            <a:endParaRPr lang="en-US"/>
          </a:p>
        </p:txBody>
      </p:sp>
    </p:spTree>
    <p:extLst>
      <p:ext uri="{BB962C8B-B14F-4D97-AF65-F5344CB8AC3E}">
        <p14:creationId xmlns:p14="http://schemas.microsoft.com/office/powerpoint/2010/main" val="4184002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E9A6B0A2-1BF9-D34F-9DA3-2F90BDC27774}" type="datetimeFigureOut">
              <a:rPr lang="en-US" smtClean="0"/>
              <a:t>8/13/2019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D06D7-D7CB-8140-A4C5-E347D5FCB470}" type="slidenum">
              <a:rPr lang="en-US" smtClean="0"/>
              <a:t>‹#›</a:t>
            </a:fld>
            <a:endParaRPr lang="en-US"/>
          </a:p>
        </p:txBody>
      </p:sp>
    </p:spTree>
    <p:extLst>
      <p:ext uri="{BB962C8B-B14F-4D97-AF65-F5344CB8AC3E}">
        <p14:creationId xmlns:p14="http://schemas.microsoft.com/office/powerpoint/2010/main" val="3235273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31"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31"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E9A6B0A2-1BF9-D34F-9DA3-2F90BDC27774}" type="datetimeFigureOut">
              <a:rPr lang="en-US" smtClean="0"/>
              <a:t>8/13/2019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CD06D7-D7CB-8140-A4C5-E347D5FCB470}" type="slidenum">
              <a:rPr lang="en-US" smtClean="0"/>
              <a:t>‹#›</a:t>
            </a:fld>
            <a:endParaRPr lang="en-US"/>
          </a:p>
        </p:txBody>
      </p:sp>
    </p:spTree>
    <p:extLst>
      <p:ext uri="{BB962C8B-B14F-4D97-AF65-F5344CB8AC3E}">
        <p14:creationId xmlns:p14="http://schemas.microsoft.com/office/powerpoint/2010/main" val="4104581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E9A6B0A2-1BF9-D34F-9DA3-2F90BDC27774}" type="datetimeFigureOut">
              <a:rPr lang="en-US" smtClean="0"/>
              <a:t>8/13/2019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CD06D7-D7CB-8140-A4C5-E347D5FCB470}" type="slidenum">
              <a:rPr lang="en-US" smtClean="0"/>
              <a:t>‹#›</a:t>
            </a:fld>
            <a:endParaRPr lang="en-US"/>
          </a:p>
        </p:txBody>
      </p:sp>
    </p:spTree>
    <p:extLst>
      <p:ext uri="{BB962C8B-B14F-4D97-AF65-F5344CB8AC3E}">
        <p14:creationId xmlns:p14="http://schemas.microsoft.com/office/powerpoint/2010/main" val="1321882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A6B0A2-1BF9-D34F-9DA3-2F90BDC27774}" type="datetimeFigureOut">
              <a:rPr lang="en-US" smtClean="0"/>
              <a:t>8/13/2019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CD06D7-D7CB-8140-A4C5-E347D5FCB470}" type="slidenum">
              <a:rPr lang="en-US" smtClean="0"/>
              <a:t>‹#›</a:t>
            </a:fld>
            <a:endParaRPr lang="en-US"/>
          </a:p>
        </p:txBody>
      </p:sp>
    </p:spTree>
    <p:extLst>
      <p:ext uri="{BB962C8B-B14F-4D97-AF65-F5344CB8AC3E}">
        <p14:creationId xmlns:p14="http://schemas.microsoft.com/office/powerpoint/2010/main" val="3940483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6" y="204787"/>
            <a:ext cx="3008313" cy="871538"/>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04790"/>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6"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E9A6B0A2-1BF9-D34F-9DA3-2F90BDC27774}" type="datetimeFigureOut">
              <a:rPr lang="en-US" smtClean="0"/>
              <a:t>8/13/2019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D06D7-D7CB-8140-A4C5-E347D5FCB470}" type="slidenum">
              <a:rPr lang="en-US" smtClean="0"/>
              <a:t>‹#›</a:t>
            </a:fld>
            <a:endParaRPr lang="en-US"/>
          </a:p>
        </p:txBody>
      </p:sp>
    </p:spTree>
    <p:extLst>
      <p:ext uri="{BB962C8B-B14F-4D97-AF65-F5344CB8AC3E}">
        <p14:creationId xmlns:p14="http://schemas.microsoft.com/office/powerpoint/2010/main" val="4267561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6"/>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E9A6B0A2-1BF9-D34F-9DA3-2F90BDC27774}" type="datetimeFigureOut">
              <a:rPr lang="en-US" smtClean="0"/>
              <a:t>8/13/2019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D06D7-D7CB-8140-A4C5-E347D5FCB470}" type="slidenum">
              <a:rPr lang="en-US" smtClean="0"/>
              <a:t>‹#›</a:t>
            </a:fld>
            <a:endParaRPr lang="en-US"/>
          </a:p>
        </p:txBody>
      </p:sp>
    </p:spTree>
    <p:extLst>
      <p:ext uri="{BB962C8B-B14F-4D97-AF65-F5344CB8AC3E}">
        <p14:creationId xmlns:p14="http://schemas.microsoft.com/office/powerpoint/2010/main" val="29020637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1C3853"/>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9A6B0A2-1BF9-D34F-9DA3-2F90BDC27774}" type="datetimeFigureOut">
              <a:rPr lang="en-US" smtClean="0"/>
              <a:t>8/13/2019</a:t>
            </a:fld>
            <a:endParaRPr lang="en-US"/>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7FCD06D7-D7CB-8140-A4C5-E347D5FCB470}" type="slidenum">
              <a:rPr lang="en-US" smtClean="0"/>
              <a:t>‹#›</a:t>
            </a:fld>
            <a:endParaRPr lang="en-US"/>
          </a:p>
        </p:txBody>
      </p:sp>
    </p:spTree>
    <p:extLst>
      <p:ext uri="{BB962C8B-B14F-4D97-AF65-F5344CB8AC3E}">
        <p14:creationId xmlns:p14="http://schemas.microsoft.com/office/powerpoint/2010/main" val="36926826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emf"/><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1C3853"/>
        </a:solidFill>
        <a:effectLst/>
      </p:bgPr>
    </p:bg>
    <p:spTree>
      <p:nvGrpSpPr>
        <p:cNvPr id="1" name=""/>
        <p:cNvGrpSpPr/>
        <p:nvPr/>
      </p:nvGrpSpPr>
      <p:grpSpPr>
        <a:xfrm>
          <a:off x="0" y="0"/>
          <a:ext cx="0" cy="0"/>
          <a:chOff x="0" y="0"/>
          <a:chExt cx="0" cy="0"/>
        </a:xfrm>
      </p:grpSpPr>
      <p:pic>
        <p:nvPicPr>
          <p:cNvPr id="11" name="Picture 10" descr="sirv_logo_white_big_transparent.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6661" y="123478"/>
            <a:ext cx="2423131" cy="1615421"/>
          </a:xfrm>
          <a:prstGeom prst="rect">
            <a:avLst/>
          </a:prstGeom>
        </p:spPr>
      </p:pic>
      <p:grpSp>
        <p:nvGrpSpPr>
          <p:cNvPr id="12" name="Group 11"/>
          <p:cNvGrpSpPr/>
          <p:nvPr/>
        </p:nvGrpSpPr>
        <p:grpSpPr>
          <a:xfrm>
            <a:off x="971600" y="2067694"/>
            <a:ext cx="6966936" cy="1584176"/>
            <a:chOff x="2257013" y="1682350"/>
            <a:chExt cx="4447108" cy="797182"/>
          </a:xfrm>
        </p:grpSpPr>
        <p:pic>
          <p:nvPicPr>
            <p:cNvPr id="13" name="Picture 12" descr="Banner-02.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5899123" y="1682350"/>
              <a:ext cx="804998" cy="797182"/>
            </a:xfrm>
            <a:prstGeom prst="rect">
              <a:avLst/>
            </a:prstGeom>
          </p:spPr>
        </p:pic>
        <p:pic>
          <p:nvPicPr>
            <p:cNvPr id="14" name="Picture 13" descr="Banner-03.eps"/>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10800000">
              <a:off x="2257013" y="1682350"/>
              <a:ext cx="804998" cy="797182"/>
            </a:xfrm>
            <a:prstGeom prst="rect">
              <a:avLst/>
            </a:prstGeom>
          </p:spPr>
        </p:pic>
        <p:sp>
          <p:nvSpPr>
            <p:cNvPr id="15" name="Rectangle 14"/>
            <p:cNvSpPr/>
            <p:nvPr/>
          </p:nvSpPr>
          <p:spPr>
            <a:xfrm>
              <a:off x="2660952" y="1741929"/>
              <a:ext cx="3640667" cy="487600"/>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6" name="Rectangle 15"/>
          <p:cNvSpPr/>
          <p:nvPr/>
        </p:nvSpPr>
        <p:spPr>
          <a:xfrm>
            <a:off x="1604420" y="2126635"/>
            <a:ext cx="5703548" cy="969496"/>
          </a:xfrm>
          <a:prstGeom prst="rect">
            <a:avLst/>
          </a:prstGeom>
        </p:spPr>
        <p:txBody>
          <a:bodyPr wrap="square">
            <a:spAutoFit/>
          </a:bodyPr>
          <a:lstStyle/>
          <a:p>
            <a:pPr algn="ctr">
              <a:lnSpc>
                <a:spcPct val="150000"/>
              </a:lnSpc>
            </a:pPr>
            <a:r>
              <a:rPr lang="en-US" sz="1400" dirty="0">
                <a:ln w="12700">
                  <a:solidFill>
                    <a:schemeClr val="bg1"/>
                  </a:solidFill>
                </a:ln>
                <a:solidFill>
                  <a:srgbClr val="FFFFFF"/>
                </a:solidFill>
                <a:latin typeface="Droid Sans"/>
                <a:cs typeface="Droid Sans"/>
              </a:rPr>
              <a:t>Thank you for downloading our</a:t>
            </a:r>
          </a:p>
          <a:p>
            <a:pPr algn="ctr"/>
            <a:r>
              <a:rPr lang="en-US" sz="1400" dirty="0">
                <a:ln w="12700">
                  <a:solidFill>
                    <a:schemeClr val="bg1"/>
                  </a:solidFill>
                </a:ln>
                <a:solidFill>
                  <a:srgbClr val="FFFFFF"/>
                </a:solidFill>
                <a:latin typeface="Droid Sans"/>
                <a:cs typeface="Droid Sans"/>
              </a:rPr>
              <a:t> </a:t>
            </a:r>
            <a:r>
              <a:rPr lang="en-US" sz="3600" dirty="0">
                <a:ln w="12700">
                  <a:solidFill>
                    <a:schemeClr val="bg1"/>
                  </a:solidFill>
                </a:ln>
                <a:solidFill>
                  <a:srgbClr val="FFFFFF"/>
                </a:solidFill>
                <a:latin typeface="Droid Sans"/>
                <a:cs typeface="Droid Sans"/>
              </a:rPr>
              <a:t>BOMB THREAT SOP</a:t>
            </a:r>
          </a:p>
        </p:txBody>
      </p:sp>
    </p:spTree>
    <p:extLst>
      <p:ext uri="{BB962C8B-B14F-4D97-AF65-F5344CB8AC3E}">
        <p14:creationId xmlns:p14="http://schemas.microsoft.com/office/powerpoint/2010/main" val="40179294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899592" y="635374"/>
            <a:ext cx="2664296" cy="911261"/>
            <a:chOff x="903599" y="635374"/>
            <a:chExt cx="1490806" cy="911261"/>
          </a:xfrm>
        </p:grpSpPr>
        <p:sp>
          <p:nvSpPr>
            <p:cNvPr id="9" name="Right Triangle 8"/>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0" name="Rectangle 9"/>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7" name="Rectangle 16"/>
          <p:cNvSpPr/>
          <p:nvPr/>
        </p:nvSpPr>
        <p:spPr>
          <a:xfrm>
            <a:off x="956684" y="476672"/>
            <a:ext cx="3039252" cy="702756"/>
          </a:xfrm>
          <a:prstGeom prst="rect">
            <a:avLst/>
          </a:prstGeom>
        </p:spPr>
        <p:txBody>
          <a:bodyPr wrap="square">
            <a:spAutoFit/>
          </a:bodyPr>
          <a:lstStyle/>
          <a:p>
            <a:pPr>
              <a:lnSpc>
                <a:spcPct val="150000"/>
              </a:lnSpc>
            </a:pPr>
            <a:r>
              <a:rPr lang="en-US" sz="2800" dirty="0">
                <a:ln w="12700">
                  <a:solidFill>
                    <a:schemeClr val="bg1"/>
                  </a:solidFill>
                </a:ln>
                <a:solidFill>
                  <a:srgbClr val="FFFFFF"/>
                </a:solidFill>
                <a:latin typeface="Droid Sans"/>
                <a:cs typeface="Droid Sans"/>
              </a:rPr>
              <a:t>Page 6: ADVICE</a:t>
            </a:r>
          </a:p>
        </p:txBody>
      </p:sp>
      <p:sp>
        <p:nvSpPr>
          <p:cNvPr id="7" name="Rectangle 6"/>
          <p:cNvSpPr/>
          <p:nvPr/>
        </p:nvSpPr>
        <p:spPr>
          <a:xfrm>
            <a:off x="827584" y="1642805"/>
            <a:ext cx="7541369" cy="338554"/>
          </a:xfrm>
          <a:prstGeom prst="rect">
            <a:avLst/>
          </a:prstGeom>
        </p:spPr>
        <p:txBody>
          <a:bodyPr wrap="square">
            <a:spAutoFit/>
          </a:bodyPr>
          <a:lstStyle/>
          <a:p>
            <a:r>
              <a:rPr lang="en-GB" sz="1600" dirty="0">
                <a:solidFill>
                  <a:srgbClr val="FFFFFF"/>
                </a:solidFill>
                <a:latin typeface="Arial"/>
                <a:cs typeface="Arial"/>
              </a:rPr>
              <a:t>Consider:</a:t>
            </a:r>
          </a:p>
        </p:txBody>
      </p:sp>
      <p:sp>
        <p:nvSpPr>
          <p:cNvPr id="3" name="Rectangle 2"/>
          <p:cNvSpPr/>
          <p:nvPr/>
        </p:nvSpPr>
        <p:spPr>
          <a:xfrm>
            <a:off x="899590" y="1923678"/>
            <a:ext cx="7920882" cy="2743315"/>
          </a:xfrm>
          <a:prstGeom prst="rect">
            <a:avLst/>
          </a:prstGeom>
        </p:spPr>
        <p:txBody>
          <a:bodyPr wrap="square">
            <a:spAutoFit/>
          </a:bodyPr>
          <a:lstStyle/>
          <a:p>
            <a:pPr marL="285750" indent="-285750">
              <a:lnSpc>
                <a:spcPct val="120000"/>
              </a:lnSpc>
              <a:buFont typeface="Arial"/>
              <a:buChar char="•"/>
            </a:pPr>
            <a:r>
              <a:rPr lang="en-US" sz="1600" dirty="0">
                <a:solidFill>
                  <a:srgbClr val="FFFFFF"/>
                </a:solidFill>
                <a:latin typeface="Arial"/>
                <a:cs typeface="Arial"/>
              </a:rPr>
              <a:t>Balance/Weight: Is the packet evenly balanced? Lopsided packages should be treated with suspicion. Packages that are disproportionately heavy for their size could contain an improvised explosive device, IED.</a:t>
            </a:r>
          </a:p>
          <a:p>
            <a:pPr marL="285750" indent="-285750">
              <a:lnSpc>
                <a:spcPct val="120000"/>
              </a:lnSpc>
              <a:buFont typeface="Arial"/>
              <a:buChar char="•"/>
            </a:pPr>
            <a:r>
              <a:rPr lang="en-US" sz="1600" dirty="0">
                <a:solidFill>
                  <a:srgbClr val="FFFFFF"/>
                </a:solidFill>
                <a:latin typeface="Arial"/>
                <a:cs typeface="Arial"/>
              </a:rPr>
              <a:t>Dimensions: A letter bomb is unlikely to be less than 3mm thick, or weigh less than 43 grams.</a:t>
            </a:r>
          </a:p>
          <a:p>
            <a:pPr marL="285750" indent="-285750">
              <a:lnSpc>
                <a:spcPct val="120000"/>
              </a:lnSpc>
              <a:buFont typeface="Arial"/>
              <a:buChar char="•"/>
            </a:pPr>
            <a:r>
              <a:rPr lang="en-US" sz="1600" dirty="0">
                <a:solidFill>
                  <a:srgbClr val="FFFFFF"/>
                </a:solidFill>
                <a:latin typeface="Arial"/>
                <a:cs typeface="Arial"/>
              </a:rPr>
              <a:t>Holes or Stains: Packages with grease stains or pin holes in the wrapping should be treated as suspect.</a:t>
            </a:r>
          </a:p>
          <a:p>
            <a:pPr marL="285750" indent="-285750">
              <a:lnSpc>
                <a:spcPct val="120000"/>
              </a:lnSpc>
              <a:buFont typeface="Arial"/>
              <a:buChar char="•"/>
            </a:pPr>
            <a:r>
              <a:rPr lang="en-US" sz="1600" dirty="0">
                <a:solidFill>
                  <a:srgbClr val="FFFFFF"/>
                </a:solidFill>
                <a:latin typeface="Arial"/>
                <a:cs typeface="Arial"/>
              </a:rPr>
              <a:t>Markings: Restrictive endorsements such as Personal or Confidential may indicate a suspicious item.</a:t>
            </a:r>
          </a:p>
        </p:txBody>
      </p:sp>
      <p:sp>
        <p:nvSpPr>
          <p:cNvPr id="11" name="Rectangle 10"/>
          <p:cNvSpPr/>
          <p:nvPr/>
        </p:nvSpPr>
        <p:spPr>
          <a:xfrm>
            <a:off x="899592" y="4587974"/>
            <a:ext cx="7541369" cy="338554"/>
          </a:xfrm>
          <a:prstGeom prst="rect">
            <a:avLst/>
          </a:prstGeom>
        </p:spPr>
        <p:txBody>
          <a:bodyPr wrap="square">
            <a:spAutoFit/>
          </a:bodyPr>
          <a:lstStyle/>
          <a:p>
            <a:pPr algn="r"/>
            <a:r>
              <a:rPr lang="en-GB" sz="1600" b="1" i="1" dirty="0">
                <a:solidFill>
                  <a:srgbClr val="FFFFFF"/>
                </a:solidFill>
              </a:rPr>
              <a:t>CONT….</a:t>
            </a:r>
            <a:r>
              <a:rPr lang="en-GB" sz="1600" dirty="0"/>
              <a:t>.</a:t>
            </a:r>
            <a:endParaRPr lang="en-US" sz="1500" dirty="0">
              <a:ln w="12700">
                <a:solidFill>
                  <a:schemeClr val="bg1"/>
                </a:solidFill>
              </a:ln>
              <a:solidFill>
                <a:srgbClr val="FFFFFF"/>
              </a:solidFill>
              <a:latin typeface="Arial"/>
              <a:cs typeface="Arial"/>
            </a:endParaRPr>
          </a:p>
        </p:txBody>
      </p:sp>
    </p:spTree>
    <p:extLst>
      <p:ext uri="{BB962C8B-B14F-4D97-AF65-F5344CB8AC3E}">
        <p14:creationId xmlns:p14="http://schemas.microsoft.com/office/powerpoint/2010/main" val="1409369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899592" y="635374"/>
            <a:ext cx="2664296" cy="911261"/>
            <a:chOff x="903599" y="635374"/>
            <a:chExt cx="1490806" cy="911261"/>
          </a:xfrm>
        </p:grpSpPr>
        <p:sp>
          <p:nvSpPr>
            <p:cNvPr id="9" name="Right Triangle 8"/>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0" name="Rectangle 9"/>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7" name="Rectangle 16"/>
          <p:cNvSpPr/>
          <p:nvPr/>
        </p:nvSpPr>
        <p:spPr>
          <a:xfrm>
            <a:off x="956684" y="476672"/>
            <a:ext cx="3399292" cy="702756"/>
          </a:xfrm>
          <a:prstGeom prst="rect">
            <a:avLst/>
          </a:prstGeom>
        </p:spPr>
        <p:txBody>
          <a:bodyPr wrap="square">
            <a:spAutoFit/>
          </a:bodyPr>
          <a:lstStyle/>
          <a:p>
            <a:pPr>
              <a:lnSpc>
                <a:spcPct val="150000"/>
              </a:lnSpc>
            </a:pPr>
            <a:r>
              <a:rPr lang="en-US" sz="2800" dirty="0">
                <a:ln w="12700">
                  <a:solidFill>
                    <a:schemeClr val="bg1"/>
                  </a:solidFill>
                </a:ln>
                <a:solidFill>
                  <a:srgbClr val="FFFFFF"/>
                </a:solidFill>
                <a:latin typeface="Droid Sans"/>
                <a:cs typeface="Droid Sans"/>
              </a:rPr>
              <a:t>Page 7: ADVICE</a:t>
            </a:r>
          </a:p>
        </p:txBody>
      </p:sp>
      <p:sp>
        <p:nvSpPr>
          <p:cNvPr id="11" name="Rectangle 10"/>
          <p:cNvSpPr/>
          <p:nvPr/>
        </p:nvSpPr>
        <p:spPr>
          <a:xfrm>
            <a:off x="792088" y="1779662"/>
            <a:ext cx="8172400" cy="2743315"/>
          </a:xfrm>
          <a:prstGeom prst="rect">
            <a:avLst/>
          </a:prstGeom>
        </p:spPr>
        <p:txBody>
          <a:bodyPr wrap="square">
            <a:spAutoFit/>
          </a:bodyPr>
          <a:lstStyle/>
          <a:p>
            <a:pPr marL="285750" indent="-285750">
              <a:lnSpc>
                <a:spcPct val="120000"/>
              </a:lnSpc>
              <a:buFont typeface="Arial"/>
              <a:buChar char="•"/>
            </a:pPr>
            <a:r>
              <a:rPr lang="en-US" sz="1600" dirty="0">
                <a:solidFill>
                  <a:srgbClr val="FFFFFF"/>
                </a:solidFill>
                <a:latin typeface="Arial"/>
                <a:cs typeface="Arial"/>
              </a:rPr>
              <a:t>Noise: Ticking or hissing sound may indicate presence of explosive device.</a:t>
            </a:r>
          </a:p>
          <a:p>
            <a:pPr marL="285750" indent="-285750">
              <a:lnSpc>
                <a:spcPct val="120000"/>
              </a:lnSpc>
              <a:buFont typeface="Arial"/>
              <a:buChar char="•"/>
            </a:pPr>
            <a:r>
              <a:rPr lang="en-US" sz="1600" dirty="0">
                <a:solidFill>
                  <a:srgbClr val="FFFFFF"/>
                </a:solidFill>
                <a:latin typeface="Arial"/>
                <a:cs typeface="Arial"/>
              </a:rPr>
              <a:t>Packaging/Postage: Has an excessive amount of wrapping or sealing material been used or has an excessive amount of postage been paid? To avoid any possibility of delay or enquiry due to underpayment.</a:t>
            </a:r>
          </a:p>
          <a:p>
            <a:pPr marL="285750" indent="-285750">
              <a:lnSpc>
                <a:spcPct val="120000"/>
              </a:lnSpc>
              <a:buFont typeface="Arial"/>
              <a:buChar char="•"/>
            </a:pPr>
            <a:r>
              <a:rPr lang="en-US" sz="1600" dirty="0">
                <a:solidFill>
                  <a:srgbClr val="FFFFFF"/>
                </a:solidFill>
                <a:latin typeface="Arial"/>
                <a:cs typeface="Arial"/>
              </a:rPr>
              <a:t>Smell: Some explosive materials smell of marzipan or almonds.</a:t>
            </a:r>
          </a:p>
          <a:p>
            <a:pPr marL="285750" indent="-285750">
              <a:lnSpc>
                <a:spcPct val="120000"/>
              </a:lnSpc>
              <a:buFont typeface="Arial"/>
              <a:buChar char="•"/>
            </a:pPr>
            <a:r>
              <a:rPr lang="en-US" sz="1600" dirty="0">
                <a:solidFill>
                  <a:srgbClr val="FFFFFF"/>
                </a:solidFill>
                <a:latin typeface="Arial"/>
                <a:cs typeface="Arial"/>
              </a:rPr>
              <a:t>The Flap: Is the wrapping completely stuck down? The absence of small gaps at the end of the flap might indicate a suspect item.</a:t>
            </a:r>
          </a:p>
          <a:p>
            <a:pPr marL="285750" indent="-285750">
              <a:lnSpc>
                <a:spcPct val="120000"/>
              </a:lnSpc>
              <a:buFont typeface="Arial"/>
              <a:buChar char="•"/>
            </a:pPr>
            <a:r>
              <a:rPr lang="en-US" sz="1600" dirty="0">
                <a:solidFill>
                  <a:srgbClr val="FFFFFF"/>
                </a:solidFill>
                <a:latin typeface="Arial"/>
                <a:cs typeface="Arial"/>
              </a:rPr>
              <a:t>Type of Envelope: Experience has shown that postal bombs are usually found in "Jiffy" bags or similar types of envelope.</a:t>
            </a:r>
          </a:p>
        </p:txBody>
      </p:sp>
      <p:sp>
        <p:nvSpPr>
          <p:cNvPr id="13" name="Rectangle 12"/>
          <p:cNvSpPr/>
          <p:nvPr/>
        </p:nvSpPr>
        <p:spPr>
          <a:xfrm>
            <a:off x="899592" y="4587974"/>
            <a:ext cx="7541369" cy="338554"/>
          </a:xfrm>
          <a:prstGeom prst="rect">
            <a:avLst/>
          </a:prstGeom>
        </p:spPr>
        <p:txBody>
          <a:bodyPr wrap="square">
            <a:spAutoFit/>
          </a:bodyPr>
          <a:lstStyle/>
          <a:p>
            <a:pPr algn="r"/>
            <a:r>
              <a:rPr lang="en-GB" sz="1600" b="1" i="1" dirty="0">
                <a:solidFill>
                  <a:srgbClr val="FFFFFF"/>
                </a:solidFill>
              </a:rPr>
              <a:t>CONT….</a:t>
            </a:r>
            <a:endParaRPr lang="en-US" sz="1500" dirty="0">
              <a:ln w="12700">
                <a:solidFill>
                  <a:schemeClr val="bg1"/>
                </a:solidFill>
              </a:ln>
              <a:solidFill>
                <a:srgbClr val="FFFFFF"/>
              </a:solidFill>
              <a:latin typeface="Arial"/>
              <a:cs typeface="Arial"/>
            </a:endParaRPr>
          </a:p>
        </p:txBody>
      </p:sp>
    </p:spTree>
    <p:extLst>
      <p:ext uri="{BB962C8B-B14F-4D97-AF65-F5344CB8AC3E}">
        <p14:creationId xmlns:p14="http://schemas.microsoft.com/office/powerpoint/2010/main" val="7361800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899592" y="635374"/>
            <a:ext cx="1368152" cy="911261"/>
            <a:chOff x="903599" y="635374"/>
            <a:chExt cx="1490806" cy="911261"/>
          </a:xfrm>
        </p:grpSpPr>
        <p:sp>
          <p:nvSpPr>
            <p:cNvPr id="9" name="Right Triangle 8"/>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0" name="Rectangle 9"/>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7" name="Rectangle 16"/>
          <p:cNvSpPr/>
          <p:nvPr/>
        </p:nvSpPr>
        <p:spPr>
          <a:xfrm>
            <a:off x="956684" y="476672"/>
            <a:ext cx="3543308" cy="702756"/>
          </a:xfrm>
          <a:prstGeom prst="rect">
            <a:avLst/>
          </a:prstGeom>
        </p:spPr>
        <p:txBody>
          <a:bodyPr wrap="square">
            <a:spAutoFit/>
          </a:bodyPr>
          <a:lstStyle/>
          <a:p>
            <a:pPr>
              <a:lnSpc>
                <a:spcPct val="150000"/>
              </a:lnSpc>
            </a:pPr>
            <a:r>
              <a:rPr lang="en-US" sz="2800" dirty="0">
                <a:ln w="12700">
                  <a:solidFill>
                    <a:schemeClr val="bg1"/>
                  </a:solidFill>
                </a:ln>
                <a:solidFill>
                  <a:srgbClr val="FFFFFF"/>
                </a:solidFill>
                <a:latin typeface="Droid Sans"/>
                <a:cs typeface="Droid Sans"/>
              </a:rPr>
              <a:t>Page 8</a:t>
            </a:r>
          </a:p>
        </p:txBody>
      </p:sp>
      <p:sp>
        <p:nvSpPr>
          <p:cNvPr id="7" name="Rectangle 6"/>
          <p:cNvSpPr/>
          <p:nvPr/>
        </p:nvSpPr>
        <p:spPr>
          <a:xfrm>
            <a:off x="827584" y="1642805"/>
            <a:ext cx="7541369" cy="2062103"/>
          </a:xfrm>
          <a:prstGeom prst="rect">
            <a:avLst/>
          </a:prstGeom>
        </p:spPr>
        <p:txBody>
          <a:bodyPr wrap="square">
            <a:spAutoFit/>
          </a:bodyPr>
          <a:lstStyle/>
          <a:p>
            <a:r>
              <a:rPr lang="en-GB" sz="1600" dirty="0">
                <a:solidFill>
                  <a:srgbClr val="FFFFFF"/>
                </a:solidFill>
                <a:latin typeface="Arial"/>
                <a:cs typeface="Arial"/>
              </a:rPr>
              <a:t>QUESTION: </a:t>
            </a:r>
            <a:r>
              <a:rPr lang="en-US" sz="1600" dirty="0">
                <a:solidFill>
                  <a:srgbClr val="FFFFFF"/>
                </a:solidFill>
                <a:latin typeface="Arial"/>
                <a:cs typeface="Arial"/>
              </a:rPr>
              <a:t>After assessment select one of the following:</a:t>
            </a:r>
          </a:p>
          <a:p>
            <a:pPr marL="285750" indent="-285750">
              <a:buFont typeface="Arial"/>
              <a:buChar char="•"/>
            </a:pPr>
            <a:endParaRPr lang="en-GB" sz="1600" dirty="0">
              <a:solidFill>
                <a:srgbClr val="FFFFFF"/>
              </a:solidFill>
              <a:latin typeface="Arial"/>
              <a:cs typeface="Arial"/>
            </a:endParaRPr>
          </a:p>
          <a:p>
            <a:r>
              <a:rPr lang="en-US" sz="1600" dirty="0">
                <a:solidFill>
                  <a:srgbClr val="FFFFFF"/>
                </a:solidFill>
                <a:latin typeface="Arial"/>
                <a:cs typeface="Arial"/>
              </a:rPr>
              <a:t>ANSWER: The item is a powdery, residue or liquid can be seen on outside of item or leaking from it (go to page 9)</a:t>
            </a:r>
          </a:p>
          <a:p>
            <a:endParaRPr lang="en-US" sz="1600" dirty="0">
              <a:solidFill>
                <a:srgbClr val="FFFFFF"/>
              </a:solidFill>
              <a:latin typeface="Arial"/>
              <a:cs typeface="Arial"/>
            </a:endParaRPr>
          </a:p>
          <a:p>
            <a:r>
              <a:rPr lang="en-US" sz="1600" dirty="0">
                <a:solidFill>
                  <a:srgbClr val="FFFFFF"/>
                </a:solidFill>
                <a:latin typeface="Arial"/>
                <a:cs typeface="Arial"/>
              </a:rPr>
              <a:t>ANSWER: The item could contain a book or video cassette, treat as a Postal Bomb or IED (go to page 12)</a:t>
            </a:r>
          </a:p>
          <a:p>
            <a:endParaRPr lang="en-GB" sz="1600" dirty="0">
              <a:solidFill>
                <a:srgbClr val="FFFFFF"/>
              </a:solidFill>
              <a:latin typeface="Arial"/>
              <a:cs typeface="Arial"/>
            </a:endParaRPr>
          </a:p>
        </p:txBody>
      </p:sp>
    </p:spTree>
    <p:extLst>
      <p:ext uri="{BB962C8B-B14F-4D97-AF65-F5344CB8AC3E}">
        <p14:creationId xmlns:p14="http://schemas.microsoft.com/office/powerpoint/2010/main" val="2069827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899592" y="635374"/>
            <a:ext cx="2664295" cy="911261"/>
            <a:chOff x="903599" y="635374"/>
            <a:chExt cx="1490806" cy="911261"/>
          </a:xfrm>
        </p:grpSpPr>
        <p:sp>
          <p:nvSpPr>
            <p:cNvPr id="9" name="Right Triangle 8"/>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0" name="Rectangle 9"/>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7" name="Rectangle 16"/>
          <p:cNvSpPr/>
          <p:nvPr/>
        </p:nvSpPr>
        <p:spPr>
          <a:xfrm>
            <a:off x="956684" y="476672"/>
            <a:ext cx="3543308" cy="702756"/>
          </a:xfrm>
          <a:prstGeom prst="rect">
            <a:avLst/>
          </a:prstGeom>
        </p:spPr>
        <p:txBody>
          <a:bodyPr wrap="square">
            <a:spAutoFit/>
          </a:bodyPr>
          <a:lstStyle/>
          <a:p>
            <a:pPr>
              <a:lnSpc>
                <a:spcPct val="150000"/>
              </a:lnSpc>
            </a:pPr>
            <a:r>
              <a:rPr lang="en-US" sz="2800" dirty="0">
                <a:ln w="12700">
                  <a:solidFill>
                    <a:schemeClr val="bg1"/>
                  </a:solidFill>
                </a:ln>
                <a:solidFill>
                  <a:srgbClr val="FFFFFF"/>
                </a:solidFill>
                <a:latin typeface="Droid Sans"/>
                <a:cs typeface="Droid Sans"/>
              </a:rPr>
              <a:t>Page 9: ADVICE</a:t>
            </a:r>
          </a:p>
        </p:txBody>
      </p:sp>
      <p:sp>
        <p:nvSpPr>
          <p:cNvPr id="7" name="Rectangle 6"/>
          <p:cNvSpPr/>
          <p:nvPr/>
        </p:nvSpPr>
        <p:spPr>
          <a:xfrm>
            <a:off x="827584" y="1591467"/>
            <a:ext cx="7776864" cy="3334246"/>
          </a:xfrm>
          <a:prstGeom prst="rect">
            <a:avLst/>
          </a:prstGeom>
        </p:spPr>
        <p:txBody>
          <a:bodyPr wrap="square">
            <a:spAutoFit/>
          </a:bodyPr>
          <a:lstStyle/>
          <a:p>
            <a:pPr>
              <a:lnSpc>
                <a:spcPct val="120000"/>
              </a:lnSpc>
            </a:pPr>
            <a:r>
              <a:rPr lang="en-GB" sz="1600" dirty="0">
                <a:solidFill>
                  <a:srgbClr val="FFFFFF"/>
                </a:solidFill>
                <a:latin typeface="Arial"/>
                <a:cs typeface="Arial"/>
              </a:rPr>
              <a:t>A powdery, residue or liquid can be seen on the outside of the item or leaking from it:</a:t>
            </a:r>
          </a:p>
          <a:p>
            <a:pPr>
              <a:lnSpc>
                <a:spcPct val="120000"/>
              </a:lnSpc>
            </a:pPr>
            <a:r>
              <a:rPr lang="en-US" sz="1600" b="1" dirty="0">
                <a:solidFill>
                  <a:srgbClr val="FFFFFF"/>
                </a:solidFill>
                <a:latin typeface="Arial"/>
                <a:cs typeface="Arial"/>
              </a:rPr>
              <a:t>Initially</a:t>
            </a:r>
          </a:p>
          <a:p>
            <a:pPr marL="342900" indent="-342900">
              <a:lnSpc>
                <a:spcPct val="120000"/>
              </a:lnSpc>
              <a:buFont typeface="+mj-lt"/>
              <a:buAutoNum type="arabicPeriod"/>
            </a:pPr>
            <a:r>
              <a:rPr lang="en-US" sz="1600" dirty="0">
                <a:solidFill>
                  <a:srgbClr val="FFFFFF"/>
                </a:solidFill>
                <a:latin typeface="Arial"/>
                <a:cs typeface="Arial"/>
              </a:rPr>
              <a:t>Set it down carefully on the nearest flat surface, the floor will do. DO NOT try to cover it or put it in a bag.</a:t>
            </a:r>
          </a:p>
          <a:p>
            <a:pPr marL="342900" indent="-342900">
              <a:lnSpc>
                <a:spcPct val="120000"/>
              </a:lnSpc>
              <a:buFont typeface="+mj-lt"/>
              <a:buAutoNum type="arabicPeriod"/>
            </a:pPr>
            <a:r>
              <a:rPr lang="en-US" sz="1600" dirty="0">
                <a:solidFill>
                  <a:srgbClr val="FFFFFF"/>
                </a:solidFill>
                <a:latin typeface="Arial"/>
                <a:cs typeface="Arial"/>
              </a:rPr>
              <a:t>Warn everyone in the immediate area that you have found a powder package.</a:t>
            </a:r>
          </a:p>
          <a:p>
            <a:pPr marL="342900" indent="-342900">
              <a:lnSpc>
                <a:spcPct val="120000"/>
              </a:lnSpc>
              <a:buFont typeface="+mj-lt"/>
              <a:buAutoNum type="arabicPeriod"/>
            </a:pPr>
            <a:r>
              <a:rPr lang="en-US" sz="1600" dirty="0">
                <a:solidFill>
                  <a:srgbClr val="FFFFFF"/>
                </a:solidFill>
                <a:latin typeface="Arial"/>
                <a:cs typeface="Arial"/>
              </a:rPr>
              <a:t>Tell everyone in the immediate area, at least 20 </a:t>
            </a:r>
            <a:r>
              <a:rPr lang="en-US" sz="1600" dirty="0" err="1">
                <a:solidFill>
                  <a:srgbClr val="FFFFFF"/>
                </a:solidFill>
                <a:latin typeface="Arial"/>
                <a:cs typeface="Arial"/>
              </a:rPr>
              <a:t>metre</a:t>
            </a:r>
            <a:r>
              <a:rPr lang="en-US" sz="1600" dirty="0">
                <a:solidFill>
                  <a:srgbClr val="FFFFFF"/>
                </a:solidFill>
                <a:latin typeface="Arial"/>
                <a:cs typeface="Arial"/>
              </a:rPr>
              <a:t> radius, to move away, but remain together.</a:t>
            </a:r>
          </a:p>
          <a:p>
            <a:pPr marL="342900" indent="-342900">
              <a:lnSpc>
                <a:spcPct val="120000"/>
              </a:lnSpc>
              <a:buFont typeface="+mj-lt"/>
              <a:buAutoNum type="arabicPeriod"/>
            </a:pPr>
            <a:r>
              <a:rPr lang="en-US" sz="1600" dirty="0">
                <a:solidFill>
                  <a:srgbClr val="FFFFFF"/>
                </a:solidFill>
                <a:latin typeface="Arial"/>
                <a:cs typeface="Arial"/>
              </a:rPr>
              <a:t>If you've touched the package, wash your hands and face as soon as you can.</a:t>
            </a:r>
          </a:p>
          <a:p>
            <a:pPr marL="342900" indent="-342900">
              <a:lnSpc>
                <a:spcPct val="120000"/>
              </a:lnSpc>
              <a:buFont typeface="+mj-lt"/>
              <a:buAutoNum type="arabicPeriod"/>
            </a:pPr>
            <a:r>
              <a:rPr lang="en-US" sz="1600" dirty="0">
                <a:solidFill>
                  <a:srgbClr val="FFFFFF"/>
                </a:solidFill>
                <a:latin typeface="Arial"/>
                <a:cs typeface="Arial"/>
              </a:rPr>
              <a:t>Be careful not to mix with colleagues outside the 20 </a:t>
            </a:r>
            <a:r>
              <a:rPr lang="en-US" sz="1600" dirty="0" err="1">
                <a:solidFill>
                  <a:srgbClr val="FFFFFF"/>
                </a:solidFill>
                <a:latin typeface="Arial"/>
                <a:cs typeface="Arial"/>
              </a:rPr>
              <a:t>metre</a:t>
            </a:r>
            <a:r>
              <a:rPr lang="en-US" sz="1600" dirty="0">
                <a:solidFill>
                  <a:srgbClr val="FFFFFF"/>
                </a:solidFill>
                <a:latin typeface="Arial"/>
                <a:cs typeface="Arial"/>
              </a:rPr>
              <a:t> zone to avoid risk of cross-contamination.</a:t>
            </a:r>
          </a:p>
          <a:p>
            <a:pPr>
              <a:lnSpc>
                <a:spcPct val="120000"/>
              </a:lnSpc>
            </a:pPr>
            <a:endParaRPr lang="en-GB" sz="1600" dirty="0">
              <a:solidFill>
                <a:srgbClr val="FFFFFF"/>
              </a:solidFill>
              <a:latin typeface="Arial"/>
              <a:cs typeface="Arial"/>
            </a:endParaRPr>
          </a:p>
        </p:txBody>
      </p:sp>
      <p:sp>
        <p:nvSpPr>
          <p:cNvPr id="11" name="Rectangle 10"/>
          <p:cNvSpPr/>
          <p:nvPr/>
        </p:nvSpPr>
        <p:spPr>
          <a:xfrm>
            <a:off x="899592" y="4587974"/>
            <a:ext cx="7541369" cy="338554"/>
          </a:xfrm>
          <a:prstGeom prst="rect">
            <a:avLst/>
          </a:prstGeom>
        </p:spPr>
        <p:txBody>
          <a:bodyPr wrap="square">
            <a:spAutoFit/>
          </a:bodyPr>
          <a:lstStyle/>
          <a:p>
            <a:pPr algn="r"/>
            <a:r>
              <a:rPr lang="en-GB" sz="1600" b="1" i="1" dirty="0">
                <a:solidFill>
                  <a:srgbClr val="FFFFFF"/>
                </a:solidFill>
              </a:rPr>
              <a:t>CONT….</a:t>
            </a:r>
            <a:r>
              <a:rPr lang="en-GB" sz="1600" dirty="0"/>
              <a:t>.</a:t>
            </a:r>
            <a:endParaRPr lang="en-US" sz="1500" dirty="0">
              <a:ln w="12700">
                <a:solidFill>
                  <a:schemeClr val="bg1"/>
                </a:solidFill>
              </a:ln>
              <a:solidFill>
                <a:srgbClr val="FFFFFF"/>
              </a:solidFill>
              <a:latin typeface="Arial"/>
              <a:cs typeface="Arial"/>
            </a:endParaRPr>
          </a:p>
        </p:txBody>
      </p:sp>
    </p:spTree>
    <p:extLst>
      <p:ext uri="{BB962C8B-B14F-4D97-AF65-F5344CB8AC3E}">
        <p14:creationId xmlns:p14="http://schemas.microsoft.com/office/powerpoint/2010/main" val="1744155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899592" y="635374"/>
            <a:ext cx="2880319" cy="911261"/>
            <a:chOff x="903599" y="635374"/>
            <a:chExt cx="1490806" cy="911261"/>
          </a:xfrm>
        </p:grpSpPr>
        <p:sp>
          <p:nvSpPr>
            <p:cNvPr id="9" name="Right Triangle 8"/>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0" name="Rectangle 9"/>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7" name="Rectangle 16"/>
          <p:cNvSpPr/>
          <p:nvPr/>
        </p:nvSpPr>
        <p:spPr>
          <a:xfrm>
            <a:off x="956684" y="476672"/>
            <a:ext cx="3543308" cy="702756"/>
          </a:xfrm>
          <a:prstGeom prst="rect">
            <a:avLst/>
          </a:prstGeom>
        </p:spPr>
        <p:txBody>
          <a:bodyPr wrap="square">
            <a:spAutoFit/>
          </a:bodyPr>
          <a:lstStyle/>
          <a:p>
            <a:pPr>
              <a:lnSpc>
                <a:spcPct val="150000"/>
              </a:lnSpc>
            </a:pPr>
            <a:r>
              <a:rPr lang="en-US" sz="2800" dirty="0">
                <a:ln w="12700">
                  <a:solidFill>
                    <a:schemeClr val="bg1"/>
                  </a:solidFill>
                </a:ln>
                <a:solidFill>
                  <a:srgbClr val="FFFFFF"/>
                </a:solidFill>
                <a:latin typeface="Droid Sans"/>
                <a:cs typeface="Droid Sans"/>
              </a:rPr>
              <a:t>Page 10: ADVICE</a:t>
            </a:r>
          </a:p>
        </p:txBody>
      </p:sp>
      <p:sp>
        <p:nvSpPr>
          <p:cNvPr id="7" name="Rectangle 6"/>
          <p:cNvSpPr/>
          <p:nvPr/>
        </p:nvSpPr>
        <p:spPr>
          <a:xfrm>
            <a:off x="827584" y="1642805"/>
            <a:ext cx="7541369" cy="2406813"/>
          </a:xfrm>
          <a:prstGeom prst="rect">
            <a:avLst/>
          </a:prstGeom>
        </p:spPr>
        <p:txBody>
          <a:bodyPr wrap="square">
            <a:spAutoFit/>
          </a:bodyPr>
          <a:lstStyle/>
          <a:p>
            <a:pPr>
              <a:lnSpc>
                <a:spcPct val="120000"/>
              </a:lnSpc>
            </a:pPr>
            <a:r>
              <a:rPr lang="en-US" sz="1600" b="1" dirty="0">
                <a:solidFill>
                  <a:srgbClr val="FFFFFF"/>
                </a:solidFill>
                <a:latin typeface="Arial"/>
                <a:cs typeface="Arial"/>
              </a:rPr>
              <a:t>Then Contact Supervisor / Line Report:</a:t>
            </a:r>
          </a:p>
          <a:p>
            <a:pPr marL="342900" indent="-342900">
              <a:lnSpc>
                <a:spcPct val="120000"/>
              </a:lnSpc>
              <a:buFont typeface="+mj-lt"/>
              <a:buAutoNum type="arabicPeriod"/>
            </a:pPr>
            <a:r>
              <a:rPr lang="en-US" sz="1600" dirty="0">
                <a:solidFill>
                  <a:srgbClr val="FFFFFF"/>
                </a:solidFill>
                <a:latin typeface="Arial"/>
                <a:cs typeface="Arial"/>
              </a:rPr>
              <a:t>Isolate the 20 </a:t>
            </a:r>
            <a:r>
              <a:rPr lang="en-US" sz="1600" dirty="0" err="1">
                <a:solidFill>
                  <a:srgbClr val="FFFFFF"/>
                </a:solidFill>
                <a:latin typeface="Arial"/>
                <a:cs typeface="Arial"/>
              </a:rPr>
              <a:t>metre</a:t>
            </a:r>
            <a:r>
              <a:rPr lang="en-US" sz="1600" dirty="0">
                <a:solidFill>
                  <a:srgbClr val="FFFFFF"/>
                </a:solidFill>
                <a:latin typeface="Arial"/>
                <a:cs typeface="Arial"/>
              </a:rPr>
              <a:t> zone.</a:t>
            </a:r>
          </a:p>
          <a:p>
            <a:pPr marL="342900" indent="-342900">
              <a:lnSpc>
                <a:spcPct val="120000"/>
              </a:lnSpc>
              <a:buFont typeface="+mj-lt"/>
              <a:buAutoNum type="arabicPeriod"/>
            </a:pPr>
            <a:r>
              <a:rPr lang="en-US" sz="1600" dirty="0">
                <a:solidFill>
                  <a:srgbClr val="FFFFFF"/>
                </a:solidFill>
                <a:latin typeface="Arial"/>
                <a:cs typeface="Arial"/>
              </a:rPr>
              <a:t>Contain those people from the 20 </a:t>
            </a:r>
            <a:r>
              <a:rPr lang="en-US" sz="1600" dirty="0" err="1">
                <a:solidFill>
                  <a:srgbClr val="FFFFFF"/>
                </a:solidFill>
                <a:latin typeface="Arial"/>
                <a:cs typeface="Arial"/>
              </a:rPr>
              <a:t>metre</a:t>
            </a:r>
            <a:r>
              <a:rPr lang="en-US" sz="1600" dirty="0">
                <a:solidFill>
                  <a:srgbClr val="FFFFFF"/>
                </a:solidFill>
                <a:latin typeface="Arial"/>
                <a:cs typeface="Arial"/>
              </a:rPr>
              <a:t> zone in an appropriate location. Evacuation will be carried out under strict police and medical supervision.</a:t>
            </a:r>
          </a:p>
          <a:p>
            <a:pPr marL="342900" indent="-342900">
              <a:lnSpc>
                <a:spcPct val="120000"/>
              </a:lnSpc>
              <a:buFont typeface="+mj-lt"/>
              <a:buAutoNum type="arabicPeriod"/>
            </a:pPr>
            <a:r>
              <a:rPr lang="en-US" sz="1600" dirty="0">
                <a:solidFill>
                  <a:srgbClr val="FFFFFF"/>
                </a:solidFill>
                <a:latin typeface="Arial"/>
                <a:cs typeface="Arial"/>
              </a:rPr>
              <a:t>Record the names of those contained.</a:t>
            </a:r>
          </a:p>
          <a:p>
            <a:pPr marL="342900" indent="-342900">
              <a:lnSpc>
                <a:spcPct val="120000"/>
              </a:lnSpc>
              <a:buFont typeface="+mj-lt"/>
              <a:buAutoNum type="arabicPeriod"/>
            </a:pPr>
            <a:r>
              <a:rPr lang="en-US" sz="1600" dirty="0">
                <a:solidFill>
                  <a:srgbClr val="FFFFFF"/>
                </a:solidFill>
                <a:latin typeface="Arial"/>
                <a:cs typeface="Arial"/>
              </a:rPr>
              <a:t>Ensure the welfare of contained employees.</a:t>
            </a:r>
          </a:p>
          <a:p>
            <a:pPr marL="342900" indent="-342900">
              <a:lnSpc>
                <a:spcPct val="120000"/>
              </a:lnSpc>
              <a:buFont typeface="+mj-lt"/>
              <a:buAutoNum type="arabicPeriod"/>
            </a:pPr>
            <a:r>
              <a:rPr lang="en-US" sz="1600" dirty="0">
                <a:solidFill>
                  <a:srgbClr val="FFFFFF"/>
                </a:solidFill>
                <a:latin typeface="Arial"/>
                <a:cs typeface="Arial"/>
              </a:rPr>
              <a:t>Wait for the police to arrive and follow their advice.</a:t>
            </a:r>
          </a:p>
          <a:p>
            <a:endParaRPr lang="en-GB" sz="1600" dirty="0">
              <a:solidFill>
                <a:srgbClr val="FFFFFF"/>
              </a:solidFill>
              <a:latin typeface="Arial"/>
              <a:cs typeface="Arial"/>
            </a:endParaRPr>
          </a:p>
        </p:txBody>
      </p:sp>
      <p:sp>
        <p:nvSpPr>
          <p:cNvPr id="12" name="Rectangle 11"/>
          <p:cNvSpPr/>
          <p:nvPr/>
        </p:nvSpPr>
        <p:spPr>
          <a:xfrm>
            <a:off x="899592" y="4587974"/>
            <a:ext cx="7541369" cy="338554"/>
          </a:xfrm>
          <a:prstGeom prst="rect">
            <a:avLst/>
          </a:prstGeom>
        </p:spPr>
        <p:txBody>
          <a:bodyPr wrap="square">
            <a:spAutoFit/>
          </a:bodyPr>
          <a:lstStyle/>
          <a:p>
            <a:pPr algn="r"/>
            <a:r>
              <a:rPr lang="en-GB" sz="1600" b="1" i="1" dirty="0">
                <a:solidFill>
                  <a:srgbClr val="FFFFFF"/>
                </a:solidFill>
              </a:rPr>
              <a:t>CONT….</a:t>
            </a:r>
            <a:r>
              <a:rPr lang="en-GB" sz="1600" dirty="0"/>
              <a:t>.</a:t>
            </a:r>
            <a:endParaRPr lang="en-US" sz="1500" dirty="0">
              <a:ln w="12700">
                <a:solidFill>
                  <a:schemeClr val="bg1"/>
                </a:solidFill>
              </a:ln>
              <a:solidFill>
                <a:srgbClr val="FFFFFF"/>
              </a:solidFill>
              <a:latin typeface="Arial"/>
              <a:cs typeface="Arial"/>
            </a:endParaRPr>
          </a:p>
        </p:txBody>
      </p:sp>
    </p:spTree>
    <p:extLst>
      <p:ext uri="{BB962C8B-B14F-4D97-AF65-F5344CB8AC3E}">
        <p14:creationId xmlns:p14="http://schemas.microsoft.com/office/powerpoint/2010/main" val="1650712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899592" y="635374"/>
            <a:ext cx="2880319" cy="911261"/>
            <a:chOff x="903599" y="635374"/>
            <a:chExt cx="1490806" cy="911261"/>
          </a:xfrm>
        </p:grpSpPr>
        <p:sp>
          <p:nvSpPr>
            <p:cNvPr id="9" name="Right Triangle 8"/>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0" name="Rectangle 9"/>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7" name="Rectangle 16"/>
          <p:cNvSpPr/>
          <p:nvPr/>
        </p:nvSpPr>
        <p:spPr>
          <a:xfrm>
            <a:off x="956684" y="476672"/>
            <a:ext cx="3543308" cy="702756"/>
          </a:xfrm>
          <a:prstGeom prst="rect">
            <a:avLst/>
          </a:prstGeom>
        </p:spPr>
        <p:txBody>
          <a:bodyPr wrap="square">
            <a:spAutoFit/>
          </a:bodyPr>
          <a:lstStyle/>
          <a:p>
            <a:pPr>
              <a:lnSpc>
                <a:spcPct val="150000"/>
              </a:lnSpc>
            </a:pPr>
            <a:r>
              <a:rPr lang="en-US" sz="2800" dirty="0">
                <a:ln w="12700">
                  <a:solidFill>
                    <a:schemeClr val="bg1"/>
                  </a:solidFill>
                </a:ln>
                <a:solidFill>
                  <a:srgbClr val="FFFFFF"/>
                </a:solidFill>
                <a:latin typeface="Droid Sans"/>
                <a:cs typeface="Droid Sans"/>
              </a:rPr>
              <a:t>Page 11: ADVICE</a:t>
            </a:r>
          </a:p>
        </p:txBody>
      </p:sp>
      <p:sp>
        <p:nvSpPr>
          <p:cNvPr id="7" name="Rectangle 6"/>
          <p:cNvSpPr/>
          <p:nvPr/>
        </p:nvSpPr>
        <p:spPr>
          <a:xfrm>
            <a:off x="827584" y="1563638"/>
            <a:ext cx="7541369" cy="2447850"/>
          </a:xfrm>
          <a:prstGeom prst="rect">
            <a:avLst/>
          </a:prstGeom>
        </p:spPr>
        <p:txBody>
          <a:bodyPr wrap="square">
            <a:spAutoFit/>
          </a:bodyPr>
          <a:lstStyle/>
          <a:p>
            <a:pPr>
              <a:lnSpc>
                <a:spcPct val="120000"/>
              </a:lnSpc>
            </a:pPr>
            <a:r>
              <a:rPr lang="en-US" sz="1600" b="1" dirty="0">
                <a:solidFill>
                  <a:srgbClr val="FFFFFF"/>
                </a:solidFill>
                <a:latin typeface="Arial"/>
                <a:cs typeface="Arial"/>
              </a:rPr>
              <a:t>Upon Supervisors authority:</a:t>
            </a:r>
          </a:p>
          <a:p>
            <a:pPr marL="342900" indent="-342900">
              <a:lnSpc>
                <a:spcPct val="120000"/>
              </a:lnSpc>
              <a:buFont typeface="+mj-lt"/>
              <a:buAutoNum type="arabicPeriod"/>
            </a:pPr>
            <a:r>
              <a:rPr lang="en-US" sz="1600" dirty="0">
                <a:solidFill>
                  <a:srgbClr val="FFFFFF"/>
                </a:solidFill>
                <a:latin typeface="Arial"/>
                <a:cs typeface="Arial"/>
              </a:rPr>
              <a:t>Switch off any fans in the area, including those on machines.</a:t>
            </a:r>
          </a:p>
          <a:p>
            <a:pPr marL="342900" indent="-342900">
              <a:lnSpc>
                <a:spcPct val="120000"/>
              </a:lnSpc>
              <a:buFont typeface="+mj-lt"/>
              <a:buAutoNum type="arabicPeriod"/>
            </a:pPr>
            <a:r>
              <a:rPr lang="en-US" sz="1600" dirty="0">
                <a:solidFill>
                  <a:srgbClr val="FFFFFF"/>
                </a:solidFill>
                <a:latin typeface="Arial"/>
                <a:cs typeface="Arial"/>
              </a:rPr>
              <a:t>Shut down the air conditioning, heat detectors, particularly in staff restaurants, may activate.</a:t>
            </a:r>
          </a:p>
          <a:p>
            <a:pPr marL="342900" indent="-342900">
              <a:lnSpc>
                <a:spcPct val="120000"/>
              </a:lnSpc>
              <a:buFont typeface="+mj-lt"/>
              <a:buAutoNum type="arabicPeriod"/>
            </a:pPr>
            <a:r>
              <a:rPr lang="en-US" sz="1600" dirty="0">
                <a:solidFill>
                  <a:srgbClr val="FFFFFF"/>
                </a:solidFill>
                <a:latin typeface="Arial"/>
                <a:cs typeface="Arial"/>
              </a:rPr>
              <a:t>Shut down machines in the 20 </a:t>
            </a:r>
            <a:r>
              <a:rPr lang="en-US" sz="1600" dirty="0" err="1">
                <a:solidFill>
                  <a:srgbClr val="FFFFFF"/>
                </a:solidFill>
                <a:latin typeface="Arial"/>
                <a:cs typeface="Arial"/>
              </a:rPr>
              <a:t>metre</a:t>
            </a:r>
            <a:r>
              <a:rPr lang="en-US" sz="1600" dirty="0">
                <a:solidFill>
                  <a:srgbClr val="FFFFFF"/>
                </a:solidFill>
                <a:latin typeface="Arial"/>
                <a:cs typeface="Arial"/>
              </a:rPr>
              <a:t> zone if necessary.</a:t>
            </a:r>
          </a:p>
          <a:p>
            <a:pPr marL="342900" indent="-342900">
              <a:lnSpc>
                <a:spcPct val="120000"/>
              </a:lnSpc>
              <a:buFont typeface="+mj-lt"/>
              <a:buAutoNum type="arabicPeriod"/>
            </a:pPr>
            <a:r>
              <a:rPr lang="en-US" sz="1600" dirty="0">
                <a:solidFill>
                  <a:srgbClr val="FFFFFF"/>
                </a:solidFill>
                <a:latin typeface="Arial"/>
                <a:cs typeface="Arial"/>
              </a:rPr>
              <a:t>Close windows and doors.</a:t>
            </a:r>
          </a:p>
          <a:p>
            <a:pPr marL="342900" indent="-342900">
              <a:lnSpc>
                <a:spcPct val="120000"/>
              </a:lnSpc>
              <a:buFont typeface="+mj-lt"/>
              <a:buAutoNum type="arabicPeriod"/>
            </a:pPr>
            <a:r>
              <a:rPr lang="en-US" sz="1600" dirty="0">
                <a:solidFill>
                  <a:srgbClr val="FFFFFF"/>
                </a:solidFill>
                <a:latin typeface="Arial"/>
                <a:cs typeface="Arial"/>
              </a:rPr>
              <a:t>Call the police, explaining they have a powder incident.</a:t>
            </a:r>
          </a:p>
          <a:p>
            <a:pPr>
              <a:lnSpc>
                <a:spcPct val="120000"/>
              </a:lnSpc>
            </a:pPr>
            <a:endParaRPr lang="en-GB" sz="1600" dirty="0">
              <a:solidFill>
                <a:srgbClr val="FFFFFF"/>
              </a:solidFill>
              <a:latin typeface="Arial"/>
              <a:cs typeface="Arial"/>
            </a:endParaRPr>
          </a:p>
        </p:txBody>
      </p:sp>
      <p:sp>
        <p:nvSpPr>
          <p:cNvPr id="2" name="Rectangle 1"/>
          <p:cNvSpPr/>
          <p:nvPr/>
        </p:nvSpPr>
        <p:spPr>
          <a:xfrm>
            <a:off x="2286000" y="1140589"/>
            <a:ext cx="4572000" cy="369332"/>
          </a:xfrm>
          <a:prstGeom prst="rect">
            <a:avLst/>
          </a:prstGeom>
        </p:spPr>
        <p:txBody>
          <a:bodyPr>
            <a:spAutoFit/>
          </a:bodyPr>
          <a:lstStyle/>
          <a:p>
            <a:endParaRPr lang="en-US" dirty="0"/>
          </a:p>
        </p:txBody>
      </p:sp>
      <p:sp>
        <p:nvSpPr>
          <p:cNvPr id="11" name="Rectangle 10"/>
          <p:cNvSpPr/>
          <p:nvPr/>
        </p:nvSpPr>
        <p:spPr>
          <a:xfrm>
            <a:off x="899592" y="4587974"/>
            <a:ext cx="7541369" cy="338554"/>
          </a:xfrm>
          <a:prstGeom prst="rect">
            <a:avLst/>
          </a:prstGeom>
        </p:spPr>
        <p:txBody>
          <a:bodyPr wrap="square">
            <a:spAutoFit/>
          </a:bodyPr>
          <a:lstStyle/>
          <a:p>
            <a:pPr algn="r"/>
            <a:r>
              <a:rPr lang="en-GB" sz="1600" b="1" i="1" dirty="0">
                <a:solidFill>
                  <a:srgbClr val="FFFFFF"/>
                </a:solidFill>
              </a:rPr>
              <a:t>END</a:t>
            </a:r>
            <a:endParaRPr lang="en-US" sz="1500" dirty="0">
              <a:ln w="12700">
                <a:solidFill>
                  <a:schemeClr val="bg1"/>
                </a:solidFill>
              </a:ln>
              <a:solidFill>
                <a:srgbClr val="FFFFFF"/>
              </a:solidFill>
              <a:latin typeface="Arial"/>
              <a:cs typeface="Arial"/>
            </a:endParaRPr>
          </a:p>
        </p:txBody>
      </p:sp>
    </p:spTree>
    <p:extLst>
      <p:ext uri="{BB962C8B-B14F-4D97-AF65-F5344CB8AC3E}">
        <p14:creationId xmlns:p14="http://schemas.microsoft.com/office/powerpoint/2010/main" val="1650712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899593" y="635374"/>
            <a:ext cx="1584176" cy="911261"/>
            <a:chOff x="903599" y="635374"/>
            <a:chExt cx="1490806" cy="911261"/>
          </a:xfrm>
        </p:grpSpPr>
        <p:sp>
          <p:nvSpPr>
            <p:cNvPr id="9" name="Right Triangle 8"/>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0" name="Rectangle 9"/>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7" name="Rectangle 16"/>
          <p:cNvSpPr/>
          <p:nvPr/>
        </p:nvSpPr>
        <p:spPr>
          <a:xfrm>
            <a:off x="956684" y="476672"/>
            <a:ext cx="3543308" cy="702756"/>
          </a:xfrm>
          <a:prstGeom prst="rect">
            <a:avLst/>
          </a:prstGeom>
        </p:spPr>
        <p:txBody>
          <a:bodyPr wrap="square">
            <a:spAutoFit/>
          </a:bodyPr>
          <a:lstStyle/>
          <a:p>
            <a:pPr>
              <a:lnSpc>
                <a:spcPct val="150000"/>
              </a:lnSpc>
            </a:pPr>
            <a:r>
              <a:rPr lang="en-US" sz="2800" dirty="0">
                <a:ln w="12700">
                  <a:solidFill>
                    <a:schemeClr val="bg1"/>
                  </a:solidFill>
                </a:ln>
                <a:solidFill>
                  <a:srgbClr val="FFFFFF"/>
                </a:solidFill>
                <a:latin typeface="Droid Sans"/>
                <a:cs typeface="Droid Sans"/>
              </a:rPr>
              <a:t>Page 12</a:t>
            </a:r>
          </a:p>
        </p:txBody>
      </p:sp>
      <p:sp>
        <p:nvSpPr>
          <p:cNvPr id="7" name="Rectangle 6"/>
          <p:cNvSpPr/>
          <p:nvPr/>
        </p:nvSpPr>
        <p:spPr>
          <a:xfrm>
            <a:off x="827584" y="1642805"/>
            <a:ext cx="7541369" cy="1569660"/>
          </a:xfrm>
          <a:prstGeom prst="rect">
            <a:avLst/>
          </a:prstGeom>
        </p:spPr>
        <p:txBody>
          <a:bodyPr wrap="square">
            <a:spAutoFit/>
          </a:bodyPr>
          <a:lstStyle/>
          <a:p>
            <a:r>
              <a:rPr lang="en-GB" sz="1600" dirty="0">
                <a:solidFill>
                  <a:srgbClr val="FFFFFF"/>
                </a:solidFill>
                <a:latin typeface="Arial"/>
                <a:cs typeface="Arial"/>
              </a:rPr>
              <a:t>QUESTION: Where is the item?</a:t>
            </a:r>
          </a:p>
          <a:p>
            <a:pPr marL="285750" indent="-285750">
              <a:buFont typeface="Arial"/>
              <a:buChar char="•"/>
            </a:pPr>
            <a:endParaRPr lang="en-GB" sz="1600" dirty="0">
              <a:solidFill>
                <a:schemeClr val="bg1"/>
              </a:solidFill>
              <a:latin typeface="Arial"/>
              <a:cs typeface="Arial"/>
            </a:endParaRPr>
          </a:p>
          <a:p>
            <a:r>
              <a:rPr lang="en-US" sz="1600" dirty="0">
                <a:solidFill>
                  <a:schemeClr val="bg1"/>
                </a:solidFill>
                <a:latin typeface="Arial"/>
                <a:cs typeface="Arial"/>
              </a:rPr>
              <a:t>ANSWER: Inside (go to page 13)</a:t>
            </a:r>
          </a:p>
          <a:p>
            <a:endParaRPr lang="en-US" sz="1600" dirty="0">
              <a:solidFill>
                <a:schemeClr val="bg1"/>
              </a:solidFill>
              <a:latin typeface="Arial"/>
              <a:cs typeface="Arial"/>
            </a:endParaRPr>
          </a:p>
          <a:p>
            <a:r>
              <a:rPr lang="en-US" sz="1600" dirty="0">
                <a:solidFill>
                  <a:schemeClr val="bg1"/>
                </a:solidFill>
                <a:latin typeface="Arial"/>
                <a:cs typeface="Arial"/>
              </a:rPr>
              <a:t>ANSWER: Outside (go to page 14)</a:t>
            </a:r>
          </a:p>
          <a:p>
            <a:endParaRPr lang="en-GB" sz="1600" dirty="0">
              <a:solidFill>
                <a:srgbClr val="FFFFFF"/>
              </a:solidFill>
              <a:latin typeface="Arial"/>
              <a:cs typeface="Arial"/>
            </a:endParaRPr>
          </a:p>
        </p:txBody>
      </p:sp>
    </p:spTree>
    <p:extLst>
      <p:ext uri="{BB962C8B-B14F-4D97-AF65-F5344CB8AC3E}">
        <p14:creationId xmlns:p14="http://schemas.microsoft.com/office/powerpoint/2010/main" val="1650712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899592" y="635374"/>
            <a:ext cx="2880319" cy="911261"/>
            <a:chOff x="903599" y="635374"/>
            <a:chExt cx="1490806" cy="911261"/>
          </a:xfrm>
        </p:grpSpPr>
        <p:sp>
          <p:nvSpPr>
            <p:cNvPr id="9" name="Right Triangle 8"/>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0" name="Rectangle 9"/>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7" name="Rectangle 16"/>
          <p:cNvSpPr/>
          <p:nvPr/>
        </p:nvSpPr>
        <p:spPr>
          <a:xfrm>
            <a:off x="956684" y="476672"/>
            <a:ext cx="3543308" cy="702756"/>
          </a:xfrm>
          <a:prstGeom prst="rect">
            <a:avLst/>
          </a:prstGeom>
        </p:spPr>
        <p:txBody>
          <a:bodyPr wrap="square">
            <a:spAutoFit/>
          </a:bodyPr>
          <a:lstStyle/>
          <a:p>
            <a:pPr>
              <a:lnSpc>
                <a:spcPct val="150000"/>
              </a:lnSpc>
            </a:pPr>
            <a:r>
              <a:rPr lang="en-US" sz="2800" dirty="0">
                <a:ln w="12700">
                  <a:solidFill>
                    <a:schemeClr val="bg1"/>
                  </a:solidFill>
                </a:ln>
                <a:solidFill>
                  <a:srgbClr val="FFFFFF"/>
                </a:solidFill>
                <a:latin typeface="Droid Sans"/>
                <a:cs typeface="Droid Sans"/>
              </a:rPr>
              <a:t>Page 13: ADVICE</a:t>
            </a:r>
          </a:p>
        </p:txBody>
      </p:sp>
      <p:sp>
        <p:nvSpPr>
          <p:cNvPr id="7" name="Rectangle 6"/>
          <p:cNvSpPr/>
          <p:nvPr/>
        </p:nvSpPr>
        <p:spPr>
          <a:xfrm>
            <a:off x="827584" y="1642805"/>
            <a:ext cx="7541369" cy="830997"/>
          </a:xfrm>
          <a:prstGeom prst="rect">
            <a:avLst/>
          </a:prstGeom>
        </p:spPr>
        <p:txBody>
          <a:bodyPr wrap="square">
            <a:spAutoFit/>
          </a:bodyPr>
          <a:lstStyle/>
          <a:p>
            <a:r>
              <a:rPr lang="en-GB" sz="1600" dirty="0">
                <a:solidFill>
                  <a:srgbClr val="FFFFFF"/>
                </a:solidFill>
                <a:latin typeface="Arial"/>
                <a:cs typeface="Arial"/>
              </a:rPr>
              <a:t>ADVICE: Follow evacuation procedure</a:t>
            </a:r>
          </a:p>
          <a:p>
            <a:pPr marL="285750" indent="-285750">
              <a:buFont typeface="Arial"/>
              <a:buChar char="•"/>
            </a:pPr>
            <a:endParaRPr lang="en-GB" sz="1600" dirty="0">
              <a:solidFill>
                <a:schemeClr val="bg1"/>
              </a:solidFill>
              <a:latin typeface="Arial"/>
              <a:cs typeface="Arial"/>
            </a:endParaRPr>
          </a:p>
          <a:p>
            <a:endParaRPr lang="en-GB" sz="1600" dirty="0">
              <a:solidFill>
                <a:srgbClr val="FFFFFF"/>
              </a:solidFill>
              <a:latin typeface="Arial"/>
              <a:cs typeface="Arial"/>
            </a:endParaRPr>
          </a:p>
        </p:txBody>
      </p:sp>
      <p:sp>
        <p:nvSpPr>
          <p:cNvPr id="11" name="Rectangle 10"/>
          <p:cNvSpPr/>
          <p:nvPr/>
        </p:nvSpPr>
        <p:spPr>
          <a:xfrm>
            <a:off x="899592" y="4587974"/>
            <a:ext cx="7541369" cy="338554"/>
          </a:xfrm>
          <a:prstGeom prst="rect">
            <a:avLst/>
          </a:prstGeom>
        </p:spPr>
        <p:txBody>
          <a:bodyPr wrap="square">
            <a:spAutoFit/>
          </a:bodyPr>
          <a:lstStyle/>
          <a:p>
            <a:pPr algn="r"/>
            <a:r>
              <a:rPr lang="en-GB" sz="1600" b="1" i="1" dirty="0">
                <a:solidFill>
                  <a:srgbClr val="FFFFFF"/>
                </a:solidFill>
              </a:rPr>
              <a:t>END</a:t>
            </a:r>
            <a:endParaRPr lang="en-US" sz="1500" dirty="0">
              <a:ln w="12700">
                <a:solidFill>
                  <a:schemeClr val="bg1"/>
                </a:solidFill>
              </a:ln>
              <a:solidFill>
                <a:srgbClr val="FFFFFF"/>
              </a:solidFill>
              <a:latin typeface="Arial"/>
              <a:cs typeface="Arial"/>
            </a:endParaRPr>
          </a:p>
        </p:txBody>
      </p:sp>
    </p:spTree>
    <p:extLst>
      <p:ext uri="{BB962C8B-B14F-4D97-AF65-F5344CB8AC3E}">
        <p14:creationId xmlns:p14="http://schemas.microsoft.com/office/powerpoint/2010/main" val="42559295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899592" y="635374"/>
            <a:ext cx="2880319" cy="911261"/>
            <a:chOff x="903599" y="635374"/>
            <a:chExt cx="1490806" cy="911261"/>
          </a:xfrm>
        </p:grpSpPr>
        <p:sp>
          <p:nvSpPr>
            <p:cNvPr id="9" name="Right Triangle 8"/>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0" name="Rectangle 9"/>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7" name="Rectangle 16"/>
          <p:cNvSpPr/>
          <p:nvPr/>
        </p:nvSpPr>
        <p:spPr>
          <a:xfrm>
            <a:off x="956684" y="476672"/>
            <a:ext cx="3543308" cy="702756"/>
          </a:xfrm>
          <a:prstGeom prst="rect">
            <a:avLst/>
          </a:prstGeom>
        </p:spPr>
        <p:txBody>
          <a:bodyPr wrap="square">
            <a:spAutoFit/>
          </a:bodyPr>
          <a:lstStyle/>
          <a:p>
            <a:pPr>
              <a:lnSpc>
                <a:spcPct val="150000"/>
              </a:lnSpc>
            </a:pPr>
            <a:r>
              <a:rPr lang="en-US" sz="2800" dirty="0">
                <a:ln w="12700">
                  <a:solidFill>
                    <a:schemeClr val="bg1"/>
                  </a:solidFill>
                </a:ln>
                <a:solidFill>
                  <a:srgbClr val="FFFFFF"/>
                </a:solidFill>
                <a:latin typeface="Droid Sans"/>
                <a:cs typeface="Droid Sans"/>
              </a:rPr>
              <a:t>Page 14: ADVICE</a:t>
            </a:r>
          </a:p>
        </p:txBody>
      </p:sp>
      <p:sp>
        <p:nvSpPr>
          <p:cNvPr id="7" name="Rectangle 6"/>
          <p:cNvSpPr/>
          <p:nvPr/>
        </p:nvSpPr>
        <p:spPr>
          <a:xfrm>
            <a:off x="827584" y="1642805"/>
            <a:ext cx="7541369" cy="1077218"/>
          </a:xfrm>
          <a:prstGeom prst="rect">
            <a:avLst/>
          </a:prstGeom>
        </p:spPr>
        <p:txBody>
          <a:bodyPr wrap="square">
            <a:spAutoFit/>
          </a:bodyPr>
          <a:lstStyle/>
          <a:p>
            <a:r>
              <a:rPr lang="en-GB" sz="1600" dirty="0">
                <a:solidFill>
                  <a:srgbClr val="FFFFFF"/>
                </a:solidFill>
                <a:latin typeface="Arial"/>
                <a:cs typeface="Arial"/>
              </a:rPr>
              <a:t>ADVICE: </a:t>
            </a:r>
            <a:r>
              <a:rPr lang="en-US" sz="1600" dirty="0">
                <a:solidFill>
                  <a:srgbClr val="FFFFFF"/>
                </a:solidFill>
                <a:latin typeface="Arial"/>
                <a:cs typeface="Arial"/>
              </a:rPr>
              <a:t>Stay in the building, move away from windows, contact emergency services.</a:t>
            </a:r>
          </a:p>
          <a:p>
            <a:pPr marL="285750" indent="-285750">
              <a:buFont typeface="Arial"/>
              <a:buChar char="•"/>
            </a:pPr>
            <a:endParaRPr lang="en-GB" sz="1600" dirty="0">
              <a:solidFill>
                <a:schemeClr val="bg1"/>
              </a:solidFill>
              <a:latin typeface="Arial"/>
              <a:cs typeface="Arial"/>
            </a:endParaRPr>
          </a:p>
          <a:p>
            <a:endParaRPr lang="en-GB" sz="1600" dirty="0">
              <a:solidFill>
                <a:srgbClr val="FFFFFF"/>
              </a:solidFill>
              <a:latin typeface="Arial"/>
              <a:cs typeface="Arial"/>
            </a:endParaRPr>
          </a:p>
        </p:txBody>
      </p:sp>
      <p:sp>
        <p:nvSpPr>
          <p:cNvPr id="11" name="Rectangle 10"/>
          <p:cNvSpPr/>
          <p:nvPr/>
        </p:nvSpPr>
        <p:spPr>
          <a:xfrm>
            <a:off x="899592" y="4587974"/>
            <a:ext cx="7541369" cy="338554"/>
          </a:xfrm>
          <a:prstGeom prst="rect">
            <a:avLst/>
          </a:prstGeom>
        </p:spPr>
        <p:txBody>
          <a:bodyPr wrap="square">
            <a:spAutoFit/>
          </a:bodyPr>
          <a:lstStyle/>
          <a:p>
            <a:pPr algn="r"/>
            <a:r>
              <a:rPr lang="en-GB" sz="1600" b="1" i="1" dirty="0">
                <a:solidFill>
                  <a:srgbClr val="FFFFFF"/>
                </a:solidFill>
              </a:rPr>
              <a:t>END</a:t>
            </a:r>
            <a:endParaRPr lang="en-US" sz="1500" dirty="0">
              <a:ln w="12700">
                <a:solidFill>
                  <a:schemeClr val="bg1"/>
                </a:solidFill>
              </a:ln>
              <a:solidFill>
                <a:srgbClr val="FFFFFF"/>
              </a:solidFill>
              <a:latin typeface="Arial"/>
              <a:cs typeface="Arial"/>
            </a:endParaRPr>
          </a:p>
        </p:txBody>
      </p:sp>
    </p:spTree>
    <p:extLst>
      <p:ext uri="{BB962C8B-B14F-4D97-AF65-F5344CB8AC3E}">
        <p14:creationId xmlns:p14="http://schemas.microsoft.com/office/powerpoint/2010/main" val="3175327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899592" y="635374"/>
            <a:ext cx="1584176" cy="911261"/>
            <a:chOff x="903599" y="635374"/>
            <a:chExt cx="1490806" cy="911261"/>
          </a:xfrm>
        </p:grpSpPr>
        <p:sp>
          <p:nvSpPr>
            <p:cNvPr id="9" name="Right Triangle 8"/>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0" name="Rectangle 9"/>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7" name="Rectangle 16"/>
          <p:cNvSpPr/>
          <p:nvPr/>
        </p:nvSpPr>
        <p:spPr>
          <a:xfrm>
            <a:off x="956684" y="476672"/>
            <a:ext cx="3543308" cy="702756"/>
          </a:xfrm>
          <a:prstGeom prst="rect">
            <a:avLst/>
          </a:prstGeom>
        </p:spPr>
        <p:txBody>
          <a:bodyPr wrap="square">
            <a:spAutoFit/>
          </a:bodyPr>
          <a:lstStyle/>
          <a:p>
            <a:pPr>
              <a:lnSpc>
                <a:spcPct val="150000"/>
              </a:lnSpc>
            </a:pPr>
            <a:r>
              <a:rPr lang="en-US" sz="2800" dirty="0">
                <a:ln w="12700">
                  <a:solidFill>
                    <a:schemeClr val="bg1"/>
                  </a:solidFill>
                </a:ln>
                <a:solidFill>
                  <a:srgbClr val="FFFFFF"/>
                </a:solidFill>
                <a:latin typeface="Droid Sans"/>
                <a:cs typeface="Droid Sans"/>
              </a:rPr>
              <a:t>Page 15 </a:t>
            </a:r>
          </a:p>
        </p:txBody>
      </p:sp>
      <p:sp>
        <p:nvSpPr>
          <p:cNvPr id="11" name="Rectangle 10"/>
          <p:cNvSpPr/>
          <p:nvPr/>
        </p:nvSpPr>
        <p:spPr>
          <a:xfrm>
            <a:off x="899592" y="1635646"/>
            <a:ext cx="7588697" cy="338554"/>
          </a:xfrm>
          <a:prstGeom prst="rect">
            <a:avLst/>
          </a:prstGeom>
          <a:solidFill>
            <a:srgbClr val="9C2A27"/>
          </a:solidFill>
          <a:ln>
            <a:noFill/>
          </a:ln>
        </p:spPr>
        <p:txBody>
          <a:bodyPr wrap="square">
            <a:spAutoFit/>
          </a:bodyPr>
          <a:lstStyle/>
          <a:p>
            <a:r>
              <a:rPr lang="en-US" sz="1600" dirty="0">
                <a:solidFill>
                  <a:schemeClr val="bg1"/>
                </a:solidFill>
                <a:latin typeface="Arial"/>
                <a:cs typeface="Arial"/>
              </a:rPr>
              <a:t>Bomb Threat Form – Phone Call in Progress. Complete each section in sequence</a:t>
            </a:r>
            <a:endParaRPr lang="en-GB" sz="1600" dirty="0">
              <a:solidFill>
                <a:schemeClr val="bg1"/>
              </a:solidFill>
              <a:latin typeface="Arial"/>
              <a:cs typeface="Arial"/>
            </a:endParaRPr>
          </a:p>
        </p:txBody>
      </p:sp>
      <p:graphicFrame>
        <p:nvGraphicFramePr>
          <p:cNvPr id="2" name="Table 1"/>
          <p:cNvGraphicFramePr>
            <a:graphicFrameLocks noGrp="1"/>
          </p:cNvGraphicFramePr>
          <p:nvPr>
            <p:extLst>
              <p:ext uri="{D42A27DB-BD31-4B8C-83A1-F6EECF244321}">
                <p14:modId xmlns:p14="http://schemas.microsoft.com/office/powerpoint/2010/main" val="4120187456"/>
              </p:ext>
            </p:extLst>
          </p:nvPr>
        </p:nvGraphicFramePr>
        <p:xfrm>
          <a:off x="899592" y="1995686"/>
          <a:ext cx="7588697" cy="2552680"/>
        </p:xfrm>
        <a:graphic>
          <a:graphicData uri="http://schemas.openxmlformats.org/drawingml/2006/table">
            <a:tbl>
              <a:tblPr bandRow="1">
                <a:tableStyleId>{5C22544A-7EE6-4342-B048-85BDC9FD1C3A}</a:tableStyleId>
              </a:tblPr>
              <a:tblGrid>
                <a:gridCol w="4007769">
                  <a:extLst>
                    <a:ext uri="{9D8B030D-6E8A-4147-A177-3AD203B41FA5}">
                      <a16:colId xmlns:a16="http://schemas.microsoft.com/office/drawing/2014/main" val="20000"/>
                    </a:ext>
                  </a:extLst>
                </a:gridCol>
                <a:gridCol w="3580928">
                  <a:extLst>
                    <a:ext uri="{9D8B030D-6E8A-4147-A177-3AD203B41FA5}">
                      <a16:colId xmlns:a16="http://schemas.microsoft.com/office/drawing/2014/main" val="20001"/>
                    </a:ext>
                  </a:extLst>
                </a:gridCol>
              </a:tblGrid>
              <a:tr h="181078">
                <a:tc>
                  <a:txBody>
                    <a:bodyPr/>
                    <a:lstStyle/>
                    <a:p>
                      <a:pPr algn="l"/>
                      <a:r>
                        <a:rPr lang="en-US" dirty="0">
                          <a:latin typeface="Arial"/>
                          <a:cs typeface="Arial"/>
                        </a:rPr>
                        <a:t>Have</a:t>
                      </a:r>
                      <a:r>
                        <a:rPr lang="en-US" baseline="0" dirty="0">
                          <a:latin typeface="Arial"/>
                          <a:cs typeface="Arial"/>
                        </a:rPr>
                        <a:t> you contacted the police?</a:t>
                      </a:r>
                      <a:endParaRPr lang="en-US" dirty="0">
                        <a:latin typeface="Arial"/>
                        <a:cs typeface="Arial"/>
                      </a:endParaRPr>
                    </a:p>
                  </a:txBody>
                  <a:tcPr>
                    <a:solidFill>
                      <a:schemeClr val="bg1">
                        <a:lumMod val="95000"/>
                      </a:schemeClr>
                    </a:solidFill>
                  </a:tcPr>
                </a:tc>
                <a:tc>
                  <a:txBody>
                    <a:bodyPr/>
                    <a:lstStyle/>
                    <a:p>
                      <a:pPr algn="l"/>
                      <a:r>
                        <a:rPr lang="en-US" dirty="0">
                          <a:latin typeface="Arial"/>
                          <a:cs typeface="Arial"/>
                        </a:rPr>
                        <a:t>What</a:t>
                      </a:r>
                      <a:r>
                        <a:rPr lang="en-US" baseline="0" dirty="0">
                          <a:latin typeface="Arial"/>
                          <a:cs typeface="Arial"/>
                        </a:rPr>
                        <a:t> is their name?</a:t>
                      </a:r>
                      <a:endParaRPr lang="en-US" dirty="0">
                        <a:latin typeface="Arial"/>
                        <a:cs typeface="Arial"/>
                      </a:endParaRPr>
                    </a:p>
                  </a:txBody>
                  <a:tcPr>
                    <a:solidFill>
                      <a:schemeClr val="bg1">
                        <a:lumMod val="95000"/>
                      </a:schemeClr>
                    </a:solidFill>
                  </a:tcPr>
                </a:tc>
                <a:extLst>
                  <a:ext uri="{0D108BD9-81ED-4DB2-BD59-A6C34878D82A}">
                    <a16:rowId xmlns:a16="http://schemas.microsoft.com/office/drawing/2014/main" val="10000"/>
                  </a:ext>
                </a:extLst>
              </a:tr>
              <a:tr h="370840">
                <a:tc>
                  <a:txBody>
                    <a:bodyPr/>
                    <a:lstStyle/>
                    <a:p>
                      <a:pPr algn="l"/>
                      <a:r>
                        <a:rPr lang="en-US" dirty="0">
                          <a:latin typeface="Arial"/>
                          <a:cs typeface="Arial"/>
                        </a:rPr>
                        <a:t>Time</a:t>
                      </a:r>
                      <a:r>
                        <a:rPr lang="en-US" baseline="0" dirty="0">
                          <a:latin typeface="Arial"/>
                          <a:cs typeface="Arial"/>
                        </a:rPr>
                        <a:t> call completed (keep telephone line open even if caller disengaged)</a:t>
                      </a:r>
                      <a:endParaRPr lang="en-US" dirty="0">
                        <a:latin typeface="Arial"/>
                        <a:cs typeface="Arial"/>
                      </a:endParaRPr>
                    </a:p>
                  </a:txBody>
                  <a:tcPr>
                    <a:solidFill>
                      <a:schemeClr val="bg1">
                        <a:lumMod val="95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latin typeface="Arial"/>
                          <a:cs typeface="Arial"/>
                        </a:rPr>
                        <a:t>Why have</a:t>
                      </a:r>
                      <a:r>
                        <a:rPr lang="en-US" baseline="0" dirty="0">
                          <a:latin typeface="Arial"/>
                          <a:cs typeface="Arial"/>
                        </a:rPr>
                        <a:t> they sent the bomb?</a:t>
                      </a:r>
                      <a:endParaRPr lang="en-US" dirty="0">
                        <a:latin typeface="Arial"/>
                        <a:cs typeface="Arial"/>
                      </a:endParaRPr>
                    </a:p>
                    <a:p>
                      <a:endParaRPr lang="en-US" dirty="0">
                        <a:latin typeface="Arial"/>
                        <a:cs typeface="Arial"/>
                      </a:endParaRPr>
                    </a:p>
                  </a:txBody>
                  <a:tcPr>
                    <a:solidFill>
                      <a:schemeClr val="bg1">
                        <a:lumMod val="95000"/>
                      </a:schemeClr>
                    </a:solidFill>
                  </a:tcPr>
                </a:tc>
                <a:extLst>
                  <a:ext uri="{0D108BD9-81ED-4DB2-BD59-A6C34878D82A}">
                    <a16:rowId xmlns:a16="http://schemas.microsoft.com/office/drawing/2014/main" val="10001"/>
                  </a:ext>
                </a:extLst>
              </a:tr>
              <a:tr h="43432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latin typeface="Arial"/>
                          <a:cs typeface="Arial"/>
                        </a:rPr>
                        <a:t>What is the telephone</a:t>
                      </a:r>
                      <a:r>
                        <a:rPr lang="en-US" baseline="0" dirty="0">
                          <a:latin typeface="Arial"/>
                          <a:cs typeface="Arial"/>
                        </a:rPr>
                        <a:t> number?</a:t>
                      </a:r>
                      <a:endParaRPr lang="en-US" dirty="0">
                        <a:latin typeface="Arial"/>
                        <a:cs typeface="Arial"/>
                      </a:endParaRPr>
                    </a:p>
                  </a:txBody>
                  <a:tcPr>
                    <a:solidFill>
                      <a:schemeClr val="bg1">
                        <a:lumMod val="95000"/>
                      </a:schemeClr>
                    </a:solidFill>
                  </a:tcPr>
                </a:tc>
                <a:tc>
                  <a:txBody>
                    <a:bodyPr/>
                    <a:lstStyle/>
                    <a:p>
                      <a:pPr algn="l"/>
                      <a:r>
                        <a:rPr lang="en-US" dirty="0">
                          <a:latin typeface="Arial"/>
                          <a:cs typeface="Arial"/>
                        </a:rPr>
                        <a:t>Did they place the bomb</a:t>
                      </a:r>
                      <a:r>
                        <a:rPr lang="en-US" baseline="0" dirty="0">
                          <a:latin typeface="Arial"/>
                          <a:cs typeface="Arial"/>
                        </a:rPr>
                        <a:t>?</a:t>
                      </a:r>
                      <a:endParaRPr lang="en-US" dirty="0">
                        <a:latin typeface="Arial"/>
                        <a:cs typeface="Arial"/>
                      </a:endParaRPr>
                    </a:p>
                  </a:txBody>
                  <a:tcPr>
                    <a:solidFill>
                      <a:schemeClr val="bg1">
                        <a:lumMod val="95000"/>
                      </a:schemeClr>
                    </a:solidFill>
                  </a:tcPr>
                </a:tc>
                <a:extLst>
                  <a:ext uri="{0D108BD9-81ED-4DB2-BD59-A6C34878D82A}">
                    <a16:rowId xmlns:a16="http://schemas.microsoft.com/office/drawing/2014/main" val="10002"/>
                  </a:ext>
                </a:extLst>
              </a:tr>
              <a:tr h="370840">
                <a:tc>
                  <a:txBody>
                    <a:bodyPr/>
                    <a:lstStyle/>
                    <a:p>
                      <a:pPr algn="l"/>
                      <a:r>
                        <a:rPr lang="en-US" baseline="0" dirty="0">
                          <a:latin typeface="Arial"/>
                          <a:cs typeface="Arial"/>
                        </a:rPr>
                        <a:t>What is their </a:t>
                      </a:r>
                      <a:r>
                        <a:rPr lang="en-US" sz="1800" kern="1200" dirty="0">
                          <a:solidFill>
                            <a:schemeClr val="dk1"/>
                          </a:solidFill>
                          <a:latin typeface="Arial"/>
                          <a:ea typeface="+mn-ea"/>
                          <a:cs typeface="Arial"/>
                        </a:rPr>
                        <a:t>address</a:t>
                      </a:r>
                      <a:r>
                        <a:rPr lang="en-US" baseline="0" dirty="0">
                          <a:latin typeface="Arial"/>
                          <a:cs typeface="Arial"/>
                        </a:rPr>
                        <a:t>?</a:t>
                      </a:r>
                      <a:endParaRPr lang="en-US" dirty="0">
                        <a:latin typeface="Arial"/>
                        <a:cs typeface="Arial"/>
                      </a:endParaRPr>
                    </a:p>
                  </a:txBody>
                  <a:tcPr>
                    <a:solidFill>
                      <a:schemeClr val="bg1">
                        <a:lumMod val="95000"/>
                      </a:schemeClr>
                    </a:solidFill>
                  </a:tcPr>
                </a:tc>
                <a:tc>
                  <a:txBody>
                    <a:bodyPr/>
                    <a:lstStyle/>
                    <a:p>
                      <a:pPr algn="l"/>
                      <a:r>
                        <a:rPr lang="en-US" dirty="0">
                          <a:latin typeface="Arial"/>
                          <a:cs typeface="Arial"/>
                        </a:rPr>
                        <a:t>What will cause it to explode?</a:t>
                      </a:r>
                    </a:p>
                  </a:txBody>
                  <a:tcPr>
                    <a:solidFill>
                      <a:schemeClr val="bg1">
                        <a:lumMod val="95000"/>
                      </a:schemeClr>
                    </a:solidFill>
                  </a:tcPr>
                </a:tc>
                <a:extLst>
                  <a:ext uri="{0D108BD9-81ED-4DB2-BD59-A6C34878D82A}">
                    <a16:rowId xmlns:a16="http://schemas.microsoft.com/office/drawing/2014/main" val="10003"/>
                  </a:ext>
                </a:extLst>
              </a:tr>
              <a:tr h="370840">
                <a:tc>
                  <a:txBody>
                    <a:bodyPr/>
                    <a:lstStyle/>
                    <a:p>
                      <a:pPr algn="l"/>
                      <a:r>
                        <a:rPr lang="en-US" dirty="0">
                          <a:latin typeface="Arial"/>
                          <a:cs typeface="Arial"/>
                        </a:rPr>
                        <a:t>What kind of bomb is it?</a:t>
                      </a:r>
                    </a:p>
                  </a:txBody>
                  <a:tcPr>
                    <a:solidFill>
                      <a:schemeClr val="bg1">
                        <a:lumMod val="95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latin typeface="Arial"/>
                          <a:cs typeface="Arial"/>
                        </a:rPr>
                        <a:t>When is it</a:t>
                      </a:r>
                      <a:r>
                        <a:rPr lang="en-US" baseline="0" dirty="0">
                          <a:latin typeface="Arial"/>
                          <a:cs typeface="Arial"/>
                        </a:rPr>
                        <a:t> going to explode?</a:t>
                      </a:r>
                      <a:endParaRPr lang="en-US" dirty="0">
                        <a:latin typeface="Arial"/>
                        <a:cs typeface="Arial"/>
                      </a:endParaRPr>
                    </a:p>
                  </a:txBody>
                  <a:tcPr>
                    <a:solidFill>
                      <a:schemeClr val="bg1">
                        <a:lumMod val="95000"/>
                      </a:schemeClr>
                    </a:solidFill>
                  </a:tcPr>
                </a:tc>
                <a:extLst>
                  <a:ext uri="{0D108BD9-81ED-4DB2-BD59-A6C34878D82A}">
                    <a16:rowId xmlns:a16="http://schemas.microsoft.com/office/drawing/2014/main" val="10004"/>
                  </a:ext>
                </a:extLst>
              </a:tr>
              <a:tr h="370840">
                <a:tc>
                  <a:txBody>
                    <a:bodyPr/>
                    <a:lstStyle/>
                    <a:p>
                      <a:pPr algn="l"/>
                      <a:r>
                        <a:rPr lang="en-US" dirty="0">
                          <a:latin typeface="Arial"/>
                          <a:cs typeface="Arial"/>
                        </a:rPr>
                        <a:t>What does</a:t>
                      </a:r>
                      <a:r>
                        <a:rPr lang="en-US" baseline="0" dirty="0">
                          <a:latin typeface="Arial"/>
                          <a:cs typeface="Arial"/>
                        </a:rPr>
                        <a:t> it look like?</a:t>
                      </a:r>
                      <a:endParaRPr lang="en-US" dirty="0">
                        <a:latin typeface="Arial"/>
                        <a:cs typeface="Arial"/>
                      </a:endParaRPr>
                    </a:p>
                  </a:txBody>
                  <a:tcPr>
                    <a:solidFill>
                      <a:schemeClr val="bg1">
                        <a:lumMod val="95000"/>
                      </a:schemeClr>
                    </a:solidFill>
                  </a:tcPr>
                </a:tc>
                <a:tc>
                  <a:txBody>
                    <a:bodyPr/>
                    <a:lstStyle/>
                    <a:p>
                      <a:pPr algn="l"/>
                      <a:r>
                        <a:rPr lang="en-US" dirty="0">
                          <a:latin typeface="Arial"/>
                          <a:cs typeface="Arial"/>
                        </a:rPr>
                        <a:t>Where is the bomb</a:t>
                      </a:r>
                      <a:r>
                        <a:rPr lang="en-US" baseline="0" dirty="0">
                          <a:latin typeface="Arial"/>
                          <a:cs typeface="Arial"/>
                        </a:rPr>
                        <a:t> right now?</a:t>
                      </a:r>
                      <a:endParaRPr lang="en-US" dirty="0">
                        <a:latin typeface="Arial"/>
                        <a:cs typeface="Arial"/>
                      </a:endParaRPr>
                    </a:p>
                  </a:txBody>
                  <a:tcPr>
                    <a:solidFill>
                      <a:schemeClr val="bg1">
                        <a:lumMod val="95000"/>
                      </a:schemeClr>
                    </a:solidFill>
                  </a:tcPr>
                </a:tc>
                <a:extLst>
                  <a:ext uri="{0D108BD9-81ED-4DB2-BD59-A6C34878D82A}">
                    <a16:rowId xmlns:a16="http://schemas.microsoft.com/office/drawing/2014/main" val="10005"/>
                  </a:ext>
                </a:extLst>
              </a:tr>
            </a:tbl>
          </a:graphicData>
        </a:graphic>
      </p:graphicFrame>
      <p:sp>
        <p:nvSpPr>
          <p:cNvPr id="13" name="Rectangle 12"/>
          <p:cNvSpPr/>
          <p:nvPr/>
        </p:nvSpPr>
        <p:spPr>
          <a:xfrm>
            <a:off x="899592" y="4587974"/>
            <a:ext cx="7541369" cy="338554"/>
          </a:xfrm>
          <a:prstGeom prst="rect">
            <a:avLst/>
          </a:prstGeom>
        </p:spPr>
        <p:txBody>
          <a:bodyPr wrap="square">
            <a:spAutoFit/>
          </a:bodyPr>
          <a:lstStyle/>
          <a:p>
            <a:pPr algn="r"/>
            <a:r>
              <a:rPr lang="en-GB" sz="1600" b="1" i="1" dirty="0">
                <a:solidFill>
                  <a:srgbClr val="FFFFFF"/>
                </a:solidFill>
              </a:rPr>
              <a:t>Go to page 16 after call no longer in progress</a:t>
            </a:r>
            <a:endParaRPr lang="en-US" sz="1500" dirty="0">
              <a:ln w="12700">
                <a:solidFill>
                  <a:schemeClr val="bg1"/>
                </a:solidFill>
              </a:ln>
              <a:solidFill>
                <a:srgbClr val="FFFFFF"/>
              </a:solidFill>
              <a:latin typeface="Arial"/>
              <a:cs typeface="Arial"/>
            </a:endParaRPr>
          </a:p>
        </p:txBody>
      </p:sp>
    </p:spTree>
    <p:extLst>
      <p:ext uri="{BB962C8B-B14F-4D97-AF65-F5344CB8AC3E}">
        <p14:creationId xmlns:p14="http://schemas.microsoft.com/office/powerpoint/2010/main" val="2990414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1C3853"/>
        </a:solidFill>
        <a:effectLst/>
      </p:bgPr>
    </p:bg>
    <p:spTree>
      <p:nvGrpSpPr>
        <p:cNvPr id="1" name=""/>
        <p:cNvGrpSpPr/>
        <p:nvPr/>
      </p:nvGrpSpPr>
      <p:grpSpPr>
        <a:xfrm>
          <a:off x="0" y="0"/>
          <a:ext cx="0" cy="0"/>
          <a:chOff x="0" y="0"/>
          <a:chExt cx="0" cy="0"/>
        </a:xfrm>
      </p:grpSpPr>
      <p:grpSp>
        <p:nvGrpSpPr>
          <p:cNvPr id="8" name="Group 7"/>
          <p:cNvGrpSpPr/>
          <p:nvPr/>
        </p:nvGrpSpPr>
        <p:grpSpPr>
          <a:xfrm>
            <a:off x="899592" y="635374"/>
            <a:ext cx="1940208" cy="911261"/>
            <a:chOff x="903599" y="635374"/>
            <a:chExt cx="1490806" cy="911261"/>
          </a:xfrm>
        </p:grpSpPr>
        <p:sp>
          <p:nvSpPr>
            <p:cNvPr id="9" name="Right Triangle 8"/>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0" name="Rectangle 9"/>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7" name="Rectangle 16"/>
          <p:cNvSpPr/>
          <p:nvPr/>
        </p:nvSpPr>
        <p:spPr>
          <a:xfrm>
            <a:off x="524636" y="476672"/>
            <a:ext cx="2679212" cy="702756"/>
          </a:xfrm>
          <a:prstGeom prst="rect">
            <a:avLst/>
          </a:prstGeom>
        </p:spPr>
        <p:txBody>
          <a:bodyPr wrap="square">
            <a:spAutoFit/>
          </a:bodyPr>
          <a:lstStyle/>
          <a:p>
            <a:pPr algn="ctr">
              <a:lnSpc>
                <a:spcPct val="150000"/>
              </a:lnSpc>
            </a:pPr>
            <a:r>
              <a:rPr lang="en-US" sz="2800" dirty="0">
                <a:ln w="12700">
                  <a:solidFill>
                    <a:schemeClr val="bg1"/>
                  </a:solidFill>
                </a:ln>
                <a:solidFill>
                  <a:srgbClr val="FFFFFF"/>
                </a:solidFill>
                <a:latin typeface="Droid Sans"/>
                <a:cs typeface="Droid Sans"/>
              </a:rPr>
              <a:t>CONTENTS</a:t>
            </a:r>
          </a:p>
        </p:txBody>
      </p:sp>
      <p:sp>
        <p:nvSpPr>
          <p:cNvPr id="19" name="Rectangle 18"/>
          <p:cNvSpPr/>
          <p:nvPr/>
        </p:nvSpPr>
        <p:spPr>
          <a:xfrm>
            <a:off x="775047" y="1563638"/>
            <a:ext cx="6389241" cy="2823850"/>
          </a:xfrm>
          <a:prstGeom prst="rect">
            <a:avLst/>
          </a:prstGeom>
        </p:spPr>
        <p:txBody>
          <a:bodyPr wrap="square">
            <a:spAutoFit/>
          </a:bodyPr>
          <a:lstStyle/>
          <a:p>
            <a:pPr marL="342900" indent="-342900">
              <a:lnSpc>
                <a:spcPct val="150000"/>
              </a:lnSpc>
              <a:buFont typeface="+mj-lt"/>
              <a:buAutoNum type="arabicPeriod"/>
            </a:pPr>
            <a:r>
              <a:rPr lang="en-US" sz="3000" dirty="0">
                <a:ln w="12700">
                  <a:solidFill>
                    <a:schemeClr val="bg1"/>
                  </a:solidFill>
                </a:ln>
                <a:solidFill>
                  <a:srgbClr val="FFFFFF"/>
                </a:solidFill>
                <a:latin typeface="Arial"/>
                <a:cs typeface="Arial"/>
              </a:rPr>
              <a:t> Introduction</a:t>
            </a:r>
          </a:p>
          <a:p>
            <a:pPr marL="342900" indent="-342900">
              <a:lnSpc>
                <a:spcPct val="150000"/>
              </a:lnSpc>
              <a:buFont typeface="+mj-lt"/>
              <a:buAutoNum type="arabicPeriod"/>
            </a:pPr>
            <a:r>
              <a:rPr lang="en-US" sz="3000" dirty="0">
                <a:ln w="12700">
                  <a:solidFill>
                    <a:schemeClr val="bg1"/>
                  </a:solidFill>
                </a:ln>
                <a:solidFill>
                  <a:srgbClr val="FFFFFF"/>
                </a:solidFill>
                <a:latin typeface="Arial"/>
                <a:cs typeface="Arial"/>
              </a:rPr>
              <a:t> Bomb Threat SOP</a:t>
            </a:r>
          </a:p>
          <a:p>
            <a:pPr marL="342900" indent="-342900">
              <a:lnSpc>
                <a:spcPct val="150000"/>
              </a:lnSpc>
              <a:buFont typeface="+mj-lt"/>
              <a:buAutoNum type="arabicPeriod"/>
            </a:pPr>
            <a:r>
              <a:rPr lang="en-US" sz="3000" dirty="0">
                <a:ln w="12700">
                  <a:solidFill>
                    <a:schemeClr val="bg1"/>
                  </a:solidFill>
                </a:ln>
                <a:solidFill>
                  <a:srgbClr val="FFFFFF"/>
                </a:solidFill>
                <a:latin typeface="Arial"/>
                <a:cs typeface="Arial"/>
              </a:rPr>
              <a:t> About SIRV</a:t>
            </a:r>
          </a:p>
          <a:p>
            <a:pPr marL="342900" indent="-342900">
              <a:lnSpc>
                <a:spcPct val="150000"/>
              </a:lnSpc>
              <a:buFont typeface="+mj-lt"/>
              <a:buAutoNum type="arabicPeriod"/>
            </a:pPr>
            <a:r>
              <a:rPr lang="en-US" sz="3000" dirty="0">
                <a:ln w="12700">
                  <a:solidFill>
                    <a:schemeClr val="bg1"/>
                  </a:solidFill>
                </a:ln>
                <a:solidFill>
                  <a:srgbClr val="FFFFFF"/>
                </a:solidFill>
                <a:latin typeface="Arial"/>
                <a:cs typeface="Arial"/>
              </a:rPr>
              <a:t> Disclaimer</a:t>
            </a:r>
          </a:p>
        </p:txBody>
      </p:sp>
    </p:spTree>
    <p:extLst>
      <p:ext uri="{BB962C8B-B14F-4D97-AF65-F5344CB8AC3E}">
        <p14:creationId xmlns:p14="http://schemas.microsoft.com/office/powerpoint/2010/main" val="10067310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899592" y="635374"/>
            <a:ext cx="1584176" cy="911261"/>
            <a:chOff x="903599" y="635374"/>
            <a:chExt cx="1490806" cy="911261"/>
          </a:xfrm>
        </p:grpSpPr>
        <p:sp>
          <p:nvSpPr>
            <p:cNvPr id="9" name="Right Triangle 8"/>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0" name="Rectangle 9"/>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7" name="Rectangle 16"/>
          <p:cNvSpPr/>
          <p:nvPr/>
        </p:nvSpPr>
        <p:spPr>
          <a:xfrm>
            <a:off x="956684" y="476672"/>
            <a:ext cx="1527084" cy="702756"/>
          </a:xfrm>
          <a:prstGeom prst="rect">
            <a:avLst/>
          </a:prstGeom>
        </p:spPr>
        <p:txBody>
          <a:bodyPr wrap="square">
            <a:spAutoFit/>
          </a:bodyPr>
          <a:lstStyle/>
          <a:p>
            <a:pPr>
              <a:lnSpc>
                <a:spcPct val="150000"/>
              </a:lnSpc>
            </a:pPr>
            <a:r>
              <a:rPr lang="en-US" sz="2800" dirty="0">
                <a:ln w="12700">
                  <a:solidFill>
                    <a:schemeClr val="bg1"/>
                  </a:solidFill>
                </a:ln>
                <a:solidFill>
                  <a:srgbClr val="FFFFFF"/>
                </a:solidFill>
                <a:latin typeface="Droid Sans"/>
                <a:cs typeface="Droid Sans"/>
              </a:rPr>
              <a:t>Page 16 </a:t>
            </a:r>
          </a:p>
        </p:txBody>
      </p:sp>
      <p:sp>
        <p:nvSpPr>
          <p:cNvPr id="11" name="Rectangle 10"/>
          <p:cNvSpPr/>
          <p:nvPr/>
        </p:nvSpPr>
        <p:spPr>
          <a:xfrm>
            <a:off x="827584" y="1635646"/>
            <a:ext cx="7613376" cy="338554"/>
          </a:xfrm>
          <a:prstGeom prst="rect">
            <a:avLst/>
          </a:prstGeom>
          <a:solidFill>
            <a:srgbClr val="9C2A27"/>
          </a:solidFill>
          <a:ln>
            <a:noFill/>
          </a:ln>
        </p:spPr>
        <p:txBody>
          <a:bodyPr wrap="square">
            <a:spAutoFit/>
          </a:bodyPr>
          <a:lstStyle/>
          <a:p>
            <a:r>
              <a:rPr lang="en-US" sz="1600" dirty="0">
                <a:solidFill>
                  <a:schemeClr val="bg1"/>
                </a:solidFill>
                <a:latin typeface="Arial"/>
                <a:cs typeface="Arial"/>
              </a:rPr>
              <a:t>Bomb Threat Form – Call Not in Progress </a:t>
            </a:r>
            <a:endParaRPr lang="en-GB" sz="1600" dirty="0">
              <a:solidFill>
                <a:schemeClr val="bg1"/>
              </a:solidFill>
              <a:latin typeface="Arial"/>
              <a:cs typeface="Arial"/>
            </a:endParaRPr>
          </a:p>
        </p:txBody>
      </p:sp>
      <p:graphicFrame>
        <p:nvGraphicFramePr>
          <p:cNvPr id="2" name="Table 1"/>
          <p:cNvGraphicFramePr>
            <a:graphicFrameLocks noGrp="1"/>
          </p:cNvGraphicFramePr>
          <p:nvPr>
            <p:extLst>
              <p:ext uri="{D42A27DB-BD31-4B8C-83A1-F6EECF244321}">
                <p14:modId xmlns:p14="http://schemas.microsoft.com/office/powerpoint/2010/main" val="2278429212"/>
              </p:ext>
            </p:extLst>
          </p:nvPr>
        </p:nvGraphicFramePr>
        <p:xfrm>
          <a:off x="852263" y="1995686"/>
          <a:ext cx="7588697" cy="2392680"/>
        </p:xfrm>
        <a:graphic>
          <a:graphicData uri="http://schemas.openxmlformats.org/drawingml/2006/table">
            <a:tbl>
              <a:tblPr bandRow="1">
                <a:effectLst>
                  <a:outerShdw blurRad="50800" dist="38100" dir="2700000" algn="tl" rotWithShape="0">
                    <a:srgbClr val="000000">
                      <a:alpha val="43000"/>
                    </a:srgbClr>
                  </a:outerShdw>
                </a:effectLst>
                <a:tableStyleId>{5C22544A-7EE6-4342-B048-85BDC9FD1C3A}</a:tableStyleId>
              </a:tblPr>
              <a:tblGrid>
                <a:gridCol w="3826881">
                  <a:extLst>
                    <a:ext uri="{9D8B030D-6E8A-4147-A177-3AD203B41FA5}">
                      <a16:colId xmlns:a16="http://schemas.microsoft.com/office/drawing/2014/main" val="20000"/>
                    </a:ext>
                  </a:extLst>
                </a:gridCol>
                <a:gridCol w="3761816">
                  <a:extLst>
                    <a:ext uri="{9D8B030D-6E8A-4147-A177-3AD203B41FA5}">
                      <a16:colId xmlns:a16="http://schemas.microsoft.com/office/drawing/2014/main" val="20001"/>
                    </a:ext>
                  </a:extLst>
                </a:gridCol>
              </a:tblGrid>
              <a:tr h="181078">
                <a:tc>
                  <a:txBody>
                    <a:bodyPr/>
                    <a:lstStyle/>
                    <a:p>
                      <a:pPr algn="l"/>
                      <a:r>
                        <a:rPr lang="en-US" dirty="0">
                          <a:latin typeface="Arial"/>
                          <a:cs typeface="Arial"/>
                        </a:rPr>
                        <a:t>Date &amp; Time</a:t>
                      </a:r>
                    </a:p>
                  </a:txBody>
                  <a:tcPr>
                    <a:solidFill>
                      <a:schemeClr val="accent1">
                        <a:lumMod val="40000"/>
                        <a:lumOff val="60000"/>
                      </a:schemeClr>
                    </a:solidFill>
                  </a:tcPr>
                </a:tc>
                <a:tc>
                  <a:txBody>
                    <a:bodyPr/>
                    <a:lstStyle/>
                    <a:p>
                      <a:pPr algn="l"/>
                      <a:r>
                        <a:rPr lang="en-US" dirty="0">
                          <a:latin typeface="Arial"/>
                          <a:cs typeface="Arial"/>
                        </a:rPr>
                        <a:t>If voice</a:t>
                      </a:r>
                      <a:r>
                        <a:rPr lang="en-US" baseline="0" dirty="0">
                          <a:latin typeface="Arial"/>
                          <a:cs typeface="Arial"/>
                        </a:rPr>
                        <a:t> sounds familiar, who did it sound like?</a:t>
                      </a:r>
                      <a:endParaRPr lang="en-US" dirty="0">
                        <a:latin typeface="Arial"/>
                        <a:cs typeface="Arial"/>
                      </a:endParaRPr>
                    </a:p>
                  </a:txBody>
                  <a:tcPr>
                    <a:solidFill>
                      <a:schemeClr val="accent1">
                        <a:lumMod val="40000"/>
                        <a:lumOff val="60000"/>
                      </a:schemeClr>
                    </a:solidFill>
                  </a:tcPr>
                </a:tc>
                <a:extLst>
                  <a:ext uri="{0D108BD9-81ED-4DB2-BD59-A6C34878D82A}">
                    <a16:rowId xmlns:a16="http://schemas.microsoft.com/office/drawing/2014/main" val="10000"/>
                  </a:ext>
                </a:extLst>
              </a:tr>
              <a:tr h="370840">
                <a:tc>
                  <a:txBody>
                    <a:bodyPr/>
                    <a:lstStyle/>
                    <a:p>
                      <a:pPr algn="l"/>
                      <a:r>
                        <a:rPr lang="en-US" dirty="0">
                          <a:latin typeface="Arial"/>
                          <a:cs typeface="Arial"/>
                        </a:rPr>
                        <a:t>Site &amp; Location</a:t>
                      </a:r>
                    </a:p>
                  </a:txBody>
                  <a:tcPr>
                    <a:solidFill>
                      <a:schemeClr val="accent1">
                        <a:lumMod val="40000"/>
                        <a:lumOff val="60000"/>
                      </a:schemeClr>
                    </a:solidFill>
                  </a:tcPr>
                </a:tc>
                <a:tc>
                  <a:txBody>
                    <a:bodyPr/>
                    <a:lstStyle/>
                    <a:p>
                      <a:pPr algn="l"/>
                      <a:r>
                        <a:rPr lang="en-US" dirty="0">
                          <a:latin typeface="Arial"/>
                          <a:cs typeface="Arial"/>
                        </a:rPr>
                        <a:t>If an accent,</a:t>
                      </a:r>
                      <a:r>
                        <a:rPr lang="en-US" baseline="0" dirty="0">
                          <a:latin typeface="Arial"/>
                          <a:cs typeface="Arial"/>
                        </a:rPr>
                        <a:t> what accent?</a:t>
                      </a:r>
                      <a:endParaRPr lang="en-US" dirty="0">
                        <a:latin typeface="Arial"/>
                        <a:cs typeface="Arial"/>
                      </a:endParaRPr>
                    </a:p>
                  </a:txBody>
                  <a:tcPr>
                    <a:solidFill>
                      <a:schemeClr val="accent1">
                        <a:lumMod val="40000"/>
                        <a:lumOff val="60000"/>
                      </a:schemeClr>
                    </a:solidFill>
                  </a:tcPr>
                </a:tc>
                <a:extLst>
                  <a:ext uri="{0D108BD9-81ED-4DB2-BD59-A6C34878D82A}">
                    <a16:rowId xmlns:a16="http://schemas.microsoft.com/office/drawing/2014/main" val="10001"/>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latin typeface="Arial"/>
                          <a:cs typeface="Arial"/>
                        </a:rPr>
                        <a:t>Time Police contacted</a:t>
                      </a:r>
                    </a:p>
                  </a:txBody>
                  <a:tcPr>
                    <a:solidFill>
                      <a:schemeClr val="accent1">
                        <a:lumMod val="40000"/>
                        <a:lumOff val="60000"/>
                      </a:schemeClr>
                    </a:solidFill>
                  </a:tcPr>
                </a:tc>
                <a:tc>
                  <a:txBody>
                    <a:bodyPr/>
                    <a:lstStyle/>
                    <a:p>
                      <a:pPr algn="l"/>
                      <a:r>
                        <a:rPr lang="en-US" dirty="0">
                          <a:latin typeface="Arial"/>
                          <a:cs typeface="Arial"/>
                        </a:rPr>
                        <a:t>Caller’s Voice (see page 20)</a:t>
                      </a:r>
                    </a:p>
                  </a:txBody>
                  <a:tcPr>
                    <a:solidFill>
                      <a:schemeClr val="accent1">
                        <a:lumMod val="40000"/>
                        <a:lumOff val="60000"/>
                      </a:schemeClr>
                    </a:solidFill>
                  </a:tcPr>
                </a:tc>
                <a:extLst>
                  <a:ext uri="{0D108BD9-81ED-4DB2-BD59-A6C34878D82A}">
                    <a16:rowId xmlns:a16="http://schemas.microsoft.com/office/drawing/2014/main" val="10002"/>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latin typeface="Arial"/>
                          <a:cs typeface="Arial"/>
                        </a:rPr>
                        <a:t>Background sounds (see</a:t>
                      </a:r>
                      <a:r>
                        <a:rPr lang="en-US" baseline="0" dirty="0">
                          <a:latin typeface="Arial"/>
                          <a:cs typeface="Arial"/>
                        </a:rPr>
                        <a:t> page 19)</a:t>
                      </a:r>
                      <a:endParaRPr lang="en-US" dirty="0">
                        <a:latin typeface="Arial"/>
                        <a:cs typeface="Arial"/>
                      </a:endParaRPr>
                    </a:p>
                    <a:p>
                      <a:pPr algn="l"/>
                      <a:endParaRPr lang="en-US" dirty="0">
                        <a:latin typeface="Arial"/>
                        <a:cs typeface="Arial"/>
                      </a:endParaRPr>
                    </a:p>
                  </a:txBody>
                  <a:tcPr>
                    <a:solidFill>
                      <a:schemeClr val="accent1">
                        <a:lumMod val="40000"/>
                        <a:lumOff val="60000"/>
                      </a:schemeClr>
                    </a:solidFill>
                  </a:tcPr>
                </a:tc>
                <a:tc>
                  <a:txBody>
                    <a:bodyPr/>
                    <a:lstStyle/>
                    <a:p>
                      <a:pPr algn="l"/>
                      <a:r>
                        <a:rPr lang="en-US" dirty="0">
                          <a:latin typeface="Arial"/>
                          <a:cs typeface="Arial"/>
                        </a:rPr>
                        <a:t>What was caller’s language like?</a:t>
                      </a:r>
                      <a:r>
                        <a:rPr lang="en-US" baseline="0" dirty="0">
                          <a:latin typeface="Arial"/>
                          <a:cs typeface="Arial"/>
                        </a:rPr>
                        <a:t> (see page 21)</a:t>
                      </a:r>
                      <a:endParaRPr lang="en-US" dirty="0">
                        <a:latin typeface="Arial"/>
                        <a:cs typeface="Arial"/>
                      </a:endParaRPr>
                    </a:p>
                  </a:txBody>
                  <a:tcPr>
                    <a:solidFill>
                      <a:schemeClr val="accent1">
                        <a:lumMod val="40000"/>
                        <a:lumOff val="60000"/>
                      </a:schemeClr>
                    </a:solidFill>
                  </a:tcPr>
                </a:tc>
                <a:extLst>
                  <a:ext uri="{0D108BD9-81ED-4DB2-BD59-A6C34878D82A}">
                    <a16:rowId xmlns:a16="http://schemas.microsoft.com/office/drawing/2014/main" val="10003"/>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latin typeface="Arial"/>
                          <a:cs typeface="Arial"/>
                        </a:rPr>
                        <a:t>Nationality (Male/Female)</a:t>
                      </a:r>
                    </a:p>
                  </a:txBody>
                  <a:tcPr>
                    <a:solidFill>
                      <a:schemeClr val="accent1">
                        <a:lumMod val="40000"/>
                        <a:lumOff val="6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latin typeface="Arial"/>
                          <a:cs typeface="Arial"/>
                        </a:rPr>
                        <a:t>Time</a:t>
                      </a:r>
                      <a:r>
                        <a:rPr lang="en-US" baseline="0" dirty="0">
                          <a:latin typeface="Arial"/>
                          <a:cs typeface="Arial"/>
                        </a:rPr>
                        <a:t> and date of call</a:t>
                      </a:r>
                      <a:endParaRPr lang="en-US" dirty="0">
                        <a:latin typeface="Arial"/>
                        <a:cs typeface="Arial"/>
                      </a:endParaRPr>
                    </a:p>
                  </a:txBody>
                  <a:tcPr>
                    <a:solidFill>
                      <a:schemeClr val="accent1">
                        <a:lumMod val="40000"/>
                        <a:lumOff val="60000"/>
                      </a:schemeClr>
                    </a:solidFill>
                  </a:tcPr>
                </a:tc>
                <a:extLst>
                  <a:ext uri="{0D108BD9-81ED-4DB2-BD59-A6C34878D82A}">
                    <a16:rowId xmlns:a16="http://schemas.microsoft.com/office/drawing/2014/main" val="10004"/>
                  </a:ext>
                </a:extLst>
              </a:tr>
            </a:tbl>
          </a:graphicData>
        </a:graphic>
      </p:graphicFrame>
      <p:sp>
        <p:nvSpPr>
          <p:cNvPr id="13" name="Rectangle 12"/>
          <p:cNvSpPr/>
          <p:nvPr/>
        </p:nvSpPr>
        <p:spPr>
          <a:xfrm>
            <a:off x="899592" y="4587974"/>
            <a:ext cx="7541369" cy="338554"/>
          </a:xfrm>
          <a:prstGeom prst="rect">
            <a:avLst/>
          </a:prstGeom>
        </p:spPr>
        <p:txBody>
          <a:bodyPr wrap="square">
            <a:spAutoFit/>
          </a:bodyPr>
          <a:lstStyle/>
          <a:p>
            <a:pPr algn="r"/>
            <a:r>
              <a:rPr lang="en-GB" sz="1600" b="1" i="1" dirty="0">
                <a:solidFill>
                  <a:srgbClr val="FFFFFF"/>
                </a:solidFill>
              </a:rPr>
              <a:t>CONT …</a:t>
            </a:r>
            <a:endParaRPr lang="en-US" sz="1500" dirty="0">
              <a:ln w="12700">
                <a:solidFill>
                  <a:schemeClr val="bg1"/>
                </a:solidFill>
              </a:ln>
              <a:solidFill>
                <a:srgbClr val="FFFFFF"/>
              </a:solidFill>
              <a:latin typeface="Arial"/>
              <a:cs typeface="Arial"/>
            </a:endParaRPr>
          </a:p>
        </p:txBody>
      </p:sp>
    </p:spTree>
    <p:extLst>
      <p:ext uri="{BB962C8B-B14F-4D97-AF65-F5344CB8AC3E}">
        <p14:creationId xmlns:p14="http://schemas.microsoft.com/office/powerpoint/2010/main" val="39953413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899592" y="635374"/>
            <a:ext cx="1584176" cy="911261"/>
            <a:chOff x="903599" y="635374"/>
            <a:chExt cx="1490806" cy="911261"/>
          </a:xfrm>
        </p:grpSpPr>
        <p:sp>
          <p:nvSpPr>
            <p:cNvPr id="9" name="Right Triangle 8"/>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0" name="Rectangle 9"/>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7" name="Rectangle 16"/>
          <p:cNvSpPr/>
          <p:nvPr/>
        </p:nvSpPr>
        <p:spPr>
          <a:xfrm>
            <a:off x="956684" y="476672"/>
            <a:ext cx="3543308" cy="702756"/>
          </a:xfrm>
          <a:prstGeom prst="rect">
            <a:avLst/>
          </a:prstGeom>
        </p:spPr>
        <p:txBody>
          <a:bodyPr wrap="square">
            <a:spAutoFit/>
          </a:bodyPr>
          <a:lstStyle/>
          <a:p>
            <a:pPr>
              <a:lnSpc>
                <a:spcPct val="150000"/>
              </a:lnSpc>
            </a:pPr>
            <a:r>
              <a:rPr lang="en-US" sz="2800" dirty="0">
                <a:ln w="12700">
                  <a:solidFill>
                    <a:schemeClr val="bg1"/>
                  </a:solidFill>
                </a:ln>
                <a:solidFill>
                  <a:srgbClr val="FFFFFF"/>
                </a:solidFill>
                <a:latin typeface="Droid Sans"/>
                <a:cs typeface="Droid Sans"/>
              </a:rPr>
              <a:t>Page 17 </a:t>
            </a:r>
          </a:p>
        </p:txBody>
      </p:sp>
      <p:sp>
        <p:nvSpPr>
          <p:cNvPr id="11" name="Rectangle 10"/>
          <p:cNvSpPr/>
          <p:nvPr/>
        </p:nvSpPr>
        <p:spPr>
          <a:xfrm>
            <a:off x="847056" y="1635646"/>
            <a:ext cx="7325343" cy="338554"/>
          </a:xfrm>
          <a:prstGeom prst="rect">
            <a:avLst/>
          </a:prstGeom>
          <a:solidFill>
            <a:srgbClr val="9C2A27"/>
          </a:solidFill>
          <a:ln>
            <a:noFill/>
          </a:ln>
        </p:spPr>
        <p:txBody>
          <a:bodyPr wrap="square">
            <a:spAutoFit/>
          </a:bodyPr>
          <a:lstStyle/>
          <a:p>
            <a:r>
              <a:rPr lang="en-US" sz="1600" dirty="0">
                <a:solidFill>
                  <a:schemeClr val="bg1"/>
                </a:solidFill>
                <a:latin typeface="Arial"/>
                <a:cs typeface="Arial"/>
              </a:rPr>
              <a:t>Bomb Threat Form – Call Not in Progress </a:t>
            </a:r>
            <a:endParaRPr lang="en-GB" sz="1600" dirty="0">
              <a:solidFill>
                <a:schemeClr val="bg1"/>
              </a:solidFill>
              <a:latin typeface="Arial"/>
              <a:cs typeface="Arial"/>
            </a:endParaRPr>
          </a:p>
        </p:txBody>
      </p:sp>
      <p:graphicFrame>
        <p:nvGraphicFramePr>
          <p:cNvPr id="2" name="Table 1"/>
          <p:cNvGraphicFramePr>
            <a:graphicFrameLocks noGrp="1"/>
          </p:cNvGraphicFramePr>
          <p:nvPr>
            <p:extLst>
              <p:ext uri="{D42A27DB-BD31-4B8C-83A1-F6EECF244321}">
                <p14:modId xmlns:p14="http://schemas.microsoft.com/office/powerpoint/2010/main" val="2934364473"/>
              </p:ext>
            </p:extLst>
          </p:nvPr>
        </p:nvGraphicFramePr>
        <p:xfrm>
          <a:off x="852261" y="1987158"/>
          <a:ext cx="7320138" cy="811416"/>
        </p:xfrm>
        <a:graphic>
          <a:graphicData uri="http://schemas.openxmlformats.org/drawingml/2006/table">
            <a:tbl>
              <a:tblPr bandRow="1">
                <a:tableStyleId>{5C22544A-7EE6-4342-B048-85BDC9FD1C3A}</a:tableStyleId>
              </a:tblPr>
              <a:tblGrid>
                <a:gridCol w="3863755">
                  <a:extLst>
                    <a:ext uri="{9D8B030D-6E8A-4147-A177-3AD203B41FA5}">
                      <a16:colId xmlns:a16="http://schemas.microsoft.com/office/drawing/2014/main" val="20000"/>
                    </a:ext>
                  </a:extLst>
                </a:gridCol>
                <a:gridCol w="3456383">
                  <a:extLst>
                    <a:ext uri="{9D8B030D-6E8A-4147-A177-3AD203B41FA5}">
                      <a16:colId xmlns:a16="http://schemas.microsoft.com/office/drawing/2014/main" val="20001"/>
                    </a:ext>
                  </a:extLst>
                </a:gridCol>
              </a:tblGrid>
              <a:tr h="440576">
                <a:tc>
                  <a:txBody>
                    <a:bodyPr/>
                    <a:lstStyle/>
                    <a:p>
                      <a:pPr algn="l"/>
                      <a:r>
                        <a:rPr lang="en-US" dirty="0">
                          <a:latin typeface="Arial"/>
                          <a:cs typeface="Arial"/>
                        </a:rPr>
                        <a:t>Number on which</a:t>
                      </a:r>
                      <a:r>
                        <a:rPr lang="en-US" baseline="0" dirty="0">
                          <a:latin typeface="Arial"/>
                          <a:cs typeface="Arial"/>
                        </a:rPr>
                        <a:t> call was received</a:t>
                      </a:r>
                      <a:endParaRPr lang="en-US" dirty="0">
                        <a:latin typeface="Arial"/>
                        <a:cs typeface="Arial"/>
                      </a:endParaRPr>
                    </a:p>
                  </a:txBody>
                  <a:tcPr>
                    <a:solidFill>
                      <a:schemeClr val="accent1">
                        <a:lumMod val="40000"/>
                        <a:lumOff val="6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latin typeface="Arial"/>
                          <a:cs typeface="Arial"/>
                        </a:rPr>
                        <a:t>Additional</a:t>
                      </a:r>
                      <a:r>
                        <a:rPr lang="en-US" baseline="0" dirty="0">
                          <a:latin typeface="Arial"/>
                          <a:cs typeface="Arial"/>
                        </a:rPr>
                        <a:t> Comments</a:t>
                      </a:r>
                      <a:endParaRPr lang="en-US" dirty="0">
                        <a:latin typeface="Arial"/>
                        <a:cs typeface="Arial"/>
                      </a:endParaRPr>
                    </a:p>
                  </a:txBody>
                  <a:tcPr>
                    <a:solidFill>
                      <a:schemeClr val="accent1">
                        <a:lumMod val="40000"/>
                        <a:lumOff val="60000"/>
                      </a:schemeClr>
                    </a:solidFill>
                  </a:tcPr>
                </a:tc>
                <a:extLst>
                  <a:ext uri="{0D108BD9-81ED-4DB2-BD59-A6C34878D82A}">
                    <a16:rowId xmlns:a16="http://schemas.microsoft.com/office/drawing/2014/main" val="10000"/>
                  </a:ext>
                </a:extLst>
              </a:tr>
              <a:tr h="370840">
                <a:tc>
                  <a:txBody>
                    <a:bodyPr/>
                    <a:lstStyle/>
                    <a:p>
                      <a:pPr algn="l"/>
                      <a:r>
                        <a:rPr lang="en-US" dirty="0">
                          <a:latin typeface="Arial"/>
                          <a:cs typeface="Arial"/>
                        </a:rPr>
                        <a:t>Length</a:t>
                      </a:r>
                      <a:r>
                        <a:rPr lang="en-US" baseline="0" dirty="0">
                          <a:latin typeface="Arial"/>
                          <a:cs typeface="Arial"/>
                        </a:rPr>
                        <a:t> of call (in minutes)</a:t>
                      </a:r>
                      <a:endParaRPr lang="en-US" dirty="0">
                        <a:latin typeface="Arial"/>
                        <a:cs typeface="Arial"/>
                      </a:endParaRPr>
                    </a:p>
                  </a:txBody>
                  <a:tcPr>
                    <a:solidFill>
                      <a:schemeClr val="accent1">
                        <a:lumMod val="40000"/>
                        <a:lumOff val="60000"/>
                      </a:schemeClr>
                    </a:solidFill>
                  </a:tcPr>
                </a:tc>
                <a:tc>
                  <a:txBody>
                    <a:bodyPr/>
                    <a:lstStyle/>
                    <a:p>
                      <a:pPr algn="l"/>
                      <a:endParaRPr lang="en-US" dirty="0">
                        <a:latin typeface="Arial"/>
                        <a:cs typeface="Arial"/>
                      </a:endParaRPr>
                    </a:p>
                  </a:txBody>
                  <a:tcPr>
                    <a:solidFill>
                      <a:schemeClr val="accent1">
                        <a:lumMod val="40000"/>
                        <a:lumOff val="60000"/>
                      </a:schemeClr>
                    </a:solidFill>
                  </a:tcPr>
                </a:tc>
                <a:extLst>
                  <a:ext uri="{0D108BD9-81ED-4DB2-BD59-A6C34878D82A}">
                    <a16:rowId xmlns:a16="http://schemas.microsoft.com/office/drawing/2014/main" val="10001"/>
                  </a:ext>
                </a:extLst>
              </a:tr>
            </a:tbl>
          </a:graphicData>
        </a:graphic>
      </p:graphicFrame>
      <p:sp>
        <p:nvSpPr>
          <p:cNvPr id="13" name="Rectangle 12"/>
          <p:cNvSpPr/>
          <p:nvPr/>
        </p:nvSpPr>
        <p:spPr>
          <a:xfrm>
            <a:off x="1051992" y="4659982"/>
            <a:ext cx="7541369" cy="338554"/>
          </a:xfrm>
          <a:prstGeom prst="rect">
            <a:avLst/>
          </a:prstGeom>
        </p:spPr>
        <p:txBody>
          <a:bodyPr wrap="square">
            <a:spAutoFit/>
          </a:bodyPr>
          <a:lstStyle/>
          <a:p>
            <a:pPr algn="r"/>
            <a:r>
              <a:rPr lang="en-GB" sz="1600" b="1" i="1" dirty="0">
                <a:solidFill>
                  <a:srgbClr val="FFFFFF"/>
                </a:solidFill>
              </a:rPr>
              <a:t>Go to page 18 – What Was Said</a:t>
            </a:r>
            <a:endParaRPr lang="en-US" sz="1500" dirty="0">
              <a:ln w="12700">
                <a:solidFill>
                  <a:schemeClr val="bg1"/>
                </a:solidFill>
              </a:ln>
              <a:solidFill>
                <a:srgbClr val="FFFFFF"/>
              </a:solidFill>
              <a:latin typeface="Arial"/>
              <a:cs typeface="Arial"/>
            </a:endParaRPr>
          </a:p>
        </p:txBody>
      </p:sp>
    </p:spTree>
    <p:extLst>
      <p:ext uri="{BB962C8B-B14F-4D97-AF65-F5344CB8AC3E}">
        <p14:creationId xmlns:p14="http://schemas.microsoft.com/office/powerpoint/2010/main" val="12868389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899592" y="635374"/>
            <a:ext cx="1584176" cy="911261"/>
            <a:chOff x="903599" y="635374"/>
            <a:chExt cx="1490806" cy="911261"/>
          </a:xfrm>
        </p:grpSpPr>
        <p:sp>
          <p:nvSpPr>
            <p:cNvPr id="9" name="Right Triangle 8"/>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0" name="Rectangle 9"/>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7" name="Rectangle 16"/>
          <p:cNvSpPr/>
          <p:nvPr/>
        </p:nvSpPr>
        <p:spPr>
          <a:xfrm>
            <a:off x="956684" y="476672"/>
            <a:ext cx="1527084" cy="702756"/>
          </a:xfrm>
          <a:prstGeom prst="rect">
            <a:avLst/>
          </a:prstGeom>
        </p:spPr>
        <p:txBody>
          <a:bodyPr wrap="square">
            <a:spAutoFit/>
          </a:bodyPr>
          <a:lstStyle/>
          <a:p>
            <a:pPr>
              <a:lnSpc>
                <a:spcPct val="150000"/>
              </a:lnSpc>
            </a:pPr>
            <a:r>
              <a:rPr lang="en-US" sz="2800" dirty="0">
                <a:ln w="12700">
                  <a:solidFill>
                    <a:schemeClr val="bg1"/>
                  </a:solidFill>
                </a:ln>
                <a:solidFill>
                  <a:srgbClr val="FFFFFF"/>
                </a:solidFill>
                <a:latin typeface="Droid Sans"/>
                <a:cs typeface="Droid Sans"/>
              </a:rPr>
              <a:t>Page 18 </a:t>
            </a:r>
          </a:p>
        </p:txBody>
      </p:sp>
      <p:sp>
        <p:nvSpPr>
          <p:cNvPr id="11" name="Rectangle 10"/>
          <p:cNvSpPr/>
          <p:nvPr/>
        </p:nvSpPr>
        <p:spPr>
          <a:xfrm>
            <a:off x="847055" y="1635646"/>
            <a:ext cx="7593905" cy="338554"/>
          </a:xfrm>
          <a:prstGeom prst="rect">
            <a:avLst/>
          </a:prstGeom>
          <a:solidFill>
            <a:srgbClr val="9C2A27"/>
          </a:solidFill>
          <a:ln>
            <a:noFill/>
          </a:ln>
        </p:spPr>
        <p:txBody>
          <a:bodyPr wrap="square">
            <a:spAutoFit/>
          </a:bodyPr>
          <a:lstStyle/>
          <a:p>
            <a:r>
              <a:rPr lang="en-US" sz="1600" dirty="0">
                <a:solidFill>
                  <a:schemeClr val="bg1"/>
                </a:solidFill>
                <a:latin typeface="Arial"/>
                <a:cs typeface="Arial"/>
              </a:rPr>
              <a:t>Bomb Threat Form – What Was Said</a:t>
            </a:r>
            <a:endParaRPr lang="en-GB" sz="1600" dirty="0">
              <a:solidFill>
                <a:schemeClr val="bg1"/>
              </a:solidFill>
              <a:latin typeface="Arial"/>
              <a:cs typeface="Arial"/>
            </a:endParaRPr>
          </a:p>
        </p:txBody>
      </p:sp>
      <p:graphicFrame>
        <p:nvGraphicFramePr>
          <p:cNvPr id="2" name="Table 1"/>
          <p:cNvGraphicFramePr>
            <a:graphicFrameLocks noGrp="1"/>
          </p:cNvGraphicFramePr>
          <p:nvPr>
            <p:extLst>
              <p:ext uri="{D42A27DB-BD31-4B8C-83A1-F6EECF244321}">
                <p14:modId xmlns:p14="http://schemas.microsoft.com/office/powerpoint/2010/main" val="1904793664"/>
              </p:ext>
            </p:extLst>
          </p:nvPr>
        </p:nvGraphicFramePr>
        <p:xfrm>
          <a:off x="852263" y="1984350"/>
          <a:ext cx="7588697" cy="2387600"/>
        </p:xfrm>
        <a:graphic>
          <a:graphicData uri="http://schemas.openxmlformats.org/drawingml/2006/table">
            <a:tbl>
              <a:tblPr bandRow="1">
                <a:tableStyleId>{5C22544A-7EE6-4342-B048-85BDC9FD1C3A}</a:tableStyleId>
              </a:tblPr>
              <a:tblGrid>
                <a:gridCol w="3826881">
                  <a:extLst>
                    <a:ext uri="{9D8B030D-6E8A-4147-A177-3AD203B41FA5}">
                      <a16:colId xmlns:a16="http://schemas.microsoft.com/office/drawing/2014/main" val="20000"/>
                    </a:ext>
                  </a:extLst>
                </a:gridCol>
                <a:gridCol w="3761816">
                  <a:extLst>
                    <a:ext uri="{9D8B030D-6E8A-4147-A177-3AD203B41FA5}">
                      <a16:colId xmlns:a16="http://schemas.microsoft.com/office/drawing/2014/main" val="20001"/>
                    </a:ext>
                  </a:extLst>
                </a:gridCol>
              </a:tblGrid>
              <a:tr h="181078">
                <a:tc>
                  <a:txBody>
                    <a:bodyPr/>
                    <a:lstStyle/>
                    <a:p>
                      <a:pPr algn="l"/>
                      <a:r>
                        <a:rPr lang="en-US" dirty="0">
                          <a:solidFill>
                            <a:schemeClr val="tx2">
                              <a:lumMod val="75000"/>
                            </a:schemeClr>
                          </a:solidFill>
                          <a:latin typeface="Arial"/>
                          <a:cs typeface="Arial"/>
                        </a:rPr>
                        <a:t>What was the caller’s address?</a:t>
                      </a:r>
                    </a:p>
                  </a:txBody>
                  <a:tcPr>
                    <a:solidFill>
                      <a:schemeClr val="accent1">
                        <a:lumMod val="60000"/>
                        <a:lumOff val="40000"/>
                      </a:schemeClr>
                    </a:solidFill>
                  </a:tcPr>
                </a:tc>
                <a:tc>
                  <a:txBody>
                    <a:bodyPr/>
                    <a:lstStyle/>
                    <a:p>
                      <a:pPr algn="l"/>
                      <a:r>
                        <a:rPr lang="en-US" dirty="0">
                          <a:solidFill>
                            <a:schemeClr val="tx2">
                              <a:lumMod val="75000"/>
                            </a:schemeClr>
                          </a:solidFill>
                          <a:latin typeface="Arial"/>
                          <a:cs typeface="Arial"/>
                        </a:rPr>
                        <a:t>Where</a:t>
                      </a:r>
                      <a:r>
                        <a:rPr lang="en-US" baseline="0" dirty="0">
                          <a:solidFill>
                            <a:schemeClr val="tx2">
                              <a:lumMod val="75000"/>
                            </a:schemeClr>
                          </a:solidFill>
                          <a:latin typeface="Arial"/>
                          <a:cs typeface="Arial"/>
                        </a:rPr>
                        <a:t> is the bomb right now?</a:t>
                      </a:r>
                      <a:endParaRPr lang="en-US" dirty="0">
                        <a:solidFill>
                          <a:schemeClr val="tx2">
                            <a:lumMod val="75000"/>
                          </a:schemeClr>
                        </a:solidFill>
                        <a:latin typeface="Arial"/>
                        <a:cs typeface="Arial"/>
                      </a:endParaRPr>
                    </a:p>
                  </a:txBody>
                  <a:tcPr>
                    <a:solidFill>
                      <a:schemeClr val="accent1">
                        <a:lumMod val="60000"/>
                        <a:lumOff val="40000"/>
                      </a:schemeClr>
                    </a:solidFill>
                  </a:tcPr>
                </a:tc>
                <a:extLst>
                  <a:ext uri="{0D108BD9-81ED-4DB2-BD59-A6C34878D82A}">
                    <a16:rowId xmlns:a16="http://schemas.microsoft.com/office/drawing/2014/main" val="10000"/>
                  </a:ext>
                </a:extLst>
              </a:tr>
              <a:tr h="370840">
                <a:tc>
                  <a:txBody>
                    <a:bodyPr/>
                    <a:lstStyle/>
                    <a:p>
                      <a:pPr algn="l"/>
                      <a:r>
                        <a:rPr lang="en-US" dirty="0">
                          <a:solidFill>
                            <a:schemeClr val="tx2">
                              <a:lumMod val="75000"/>
                            </a:schemeClr>
                          </a:solidFill>
                          <a:latin typeface="Arial"/>
                          <a:cs typeface="Arial"/>
                        </a:rPr>
                        <a:t>What was the caller’s telephone number?</a:t>
                      </a:r>
                    </a:p>
                  </a:txBody>
                  <a:tcPr>
                    <a:solidFill>
                      <a:schemeClr val="accent1">
                        <a:lumMod val="60000"/>
                        <a:lumOff val="40000"/>
                      </a:schemeClr>
                    </a:solidFill>
                  </a:tcPr>
                </a:tc>
                <a:tc>
                  <a:txBody>
                    <a:bodyPr/>
                    <a:lstStyle/>
                    <a:p>
                      <a:pPr algn="l"/>
                      <a:r>
                        <a:rPr lang="en-US" dirty="0">
                          <a:solidFill>
                            <a:schemeClr val="tx2">
                              <a:lumMod val="75000"/>
                            </a:schemeClr>
                          </a:solidFill>
                          <a:latin typeface="Arial"/>
                          <a:cs typeface="Arial"/>
                        </a:rPr>
                        <a:t>What will cause the</a:t>
                      </a:r>
                      <a:r>
                        <a:rPr lang="en-US" baseline="0" dirty="0">
                          <a:solidFill>
                            <a:schemeClr val="tx2">
                              <a:lumMod val="75000"/>
                            </a:schemeClr>
                          </a:solidFill>
                          <a:latin typeface="Arial"/>
                          <a:cs typeface="Arial"/>
                        </a:rPr>
                        <a:t> device to explode?</a:t>
                      </a:r>
                      <a:endParaRPr lang="en-US" dirty="0">
                        <a:solidFill>
                          <a:schemeClr val="tx2">
                            <a:lumMod val="75000"/>
                          </a:schemeClr>
                        </a:solidFill>
                        <a:latin typeface="Arial"/>
                        <a:cs typeface="Arial"/>
                      </a:endParaRPr>
                    </a:p>
                  </a:txBody>
                  <a:tcPr>
                    <a:solidFill>
                      <a:schemeClr val="accent1">
                        <a:lumMod val="60000"/>
                        <a:lumOff val="40000"/>
                      </a:schemeClr>
                    </a:solidFill>
                  </a:tcPr>
                </a:tc>
                <a:extLst>
                  <a:ext uri="{0D108BD9-81ED-4DB2-BD59-A6C34878D82A}">
                    <a16:rowId xmlns:a16="http://schemas.microsoft.com/office/drawing/2014/main" val="10001"/>
                  </a:ext>
                </a:extLst>
              </a:tr>
              <a:tr h="43432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solidFill>
                            <a:schemeClr val="tx2">
                              <a:lumMod val="75000"/>
                            </a:schemeClr>
                          </a:solidFill>
                        </a:rPr>
                        <a:t>Time call completed</a:t>
                      </a:r>
                    </a:p>
                    <a:p>
                      <a:pPr algn="l"/>
                      <a:endParaRPr lang="en-US" dirty="0">
                        <a:solidFill>
                          <a:schemeClr val="tx2">
                            <a:lumMod val="75000"/>
                          </a:schemeClr>
                        </a:solidFill>
                        <a:latin typeface="Arial"/>
                        <a:cs typeface="Arial"/>
                      </a:endParaRPr>
                    </a:p>
                  </a:txBody>
                  <a:tcPr>
                    <a:solidFill>
                      <a:schemeClr val="accent1">
                        <a:lumMod val="60000"/>
                        <a:lumOff val="40000"/>
                      </a:schemeClr>
                    </a:solidFill>
                  </a:tcPr>
                </a:tc>
                <a:tc>
                  <a:txBody>
                    <a:bodyPr/>
                    <a:lstStyle/>
                    <a:p>
                      <a:pPr algn="l"/>
                      <a:r>
                        <a:rPr lang="en-US" dirty="0">
                          <a:solidFill>
                            <a:schemeClr val="tx2">
                              <a:lumMod val="75000"/>
                            </a:schemeClr>
                          </a:solidFill>
                          <a:latin typeface="Arial"/>
                          <a:cs typeface="Arial"/>
                        </a:rPr>
                        <a:t>What kind of bomb is it?</a:t>
                      </a:r>
                    </a:p>
                  </a:txBody>
                  <a:tcPr>
                    <a:solidFill>
                      <a:schemeClr val="accent1">
                        <a:lumMod val="60000"/>
                        <a:lumOff val="40000"/>
                      </a:schemeClr>
                    </a:solidFill>
                  </a:tcPr>
                </a:tc>
                <a:extLst>
                  <a:ext uri="{0D108BD9-81ED-4DB2-BD59-A6C34878D82A}">
                    <a16:rowId xmlns:a16="http://schemas.microsoft.com/office/drawing/2014/main" val="10002"/>
                  </a:ext>
                </a:extLst>
              </a:tr>
              <a:tr h="370840">
                <a:tc>
                  <a:txBody>
                    <a:bodyPr/>
                    <a:lstStyle/>
                    <a:p>
                      <a:pPr algn="l"/>
                      <a:r>
                        <a:rPr lang="en-US" dirty="0">
                          <a:solidFill>
                            <a:schemeClr val="tx2">
                              <a:lumMod val="75000"/>
                            </a:schemeClr>
                          </a:solidFill>
                          <a:latin typeface="Arial"/>
                          <a:cs typeface="Arial"/>
                        </a:rPr>
                        <a:t>Number</a:t>
                      </a:r>
                      <a:r>
                        <a:rPr lang="en-US" baseline="0" dirty="0">
                          <a:solidFill>
                            <a:schemeClr val="tx2">
                              <a:lumMod val="75000"/>
                            </a:schemeClr>
                          </a:solidFill>
                          <a:latin typeface="Arial"/>
                          <a:cs typeface="Arial"/>
                        </a:rPr>
                        <a:t> call was received on</a:t>
                      </a:r>
                      <a:endParaRPr lang="en-US" dirty="0">
                        <a:solidFill>
                          <a:schemeClr val="tx2">
                            <a:lumMod val="75000"/>
                          </a:schemeClr>
                        </a:solidFill>
                        <a:latin typeface="Arial"/>
                        <a:cs typeface="Arial"/>
                      </a:endParaRPr>
                    </a:p>
                  </a:txBody>
                  <a:tcPr>
                    <a:solidFill>
                      <a:schemeClr val="accent1">
                        <a:lumMod val="60000"/>
                        <a:lumOff val="40000"/>
                      </a:schemeClr>
                    </a:solidFill>
                  </a:tcPr>
                </a:tc>
                <a:tc>
                  <a:txBody>
                    <a:bodyPr/>
                    <a:lstStyle/>
                    <a:p>
                      <a:pPr algn="l"/>
                      <a:r>
                        <a:rPr lang="en-US" dirty="0">
                          <a:solidFill>
                            <a:schemeClr val="tx2">
                              <a:lumMod val="75000"/>
                            </a:schemeClr>
                          </a:solidFill>
                          <a:latin typeface="Arial"/>
                          <a:cs typeface="Arial"/>
                        </a:rPr>
                        <a:t>What does it look like?</a:t>
                      </a:r>
                    </a:p>
                  </a:txBody>
                  <a:tcPr>
                    <a:solidFill>
                      <a:schemeClr val="accent1">
                        <a:lumMod val="60000"/>
                        <a:lumOff val="40000"/>
                      </a:schemeClr>
                    </a:solidFill>
                  </a:tcPr>
                </a:tc>
                <a:extLst>
                  <a:ext uri="{0D108BD9-81ED-4DB2-BD59-A6C34878D82A}">
                    <a16:rowId xmlns:a16="http://schemas.microsoft.com/office/drawing/2014/main" val="10003"/>
                  </a:ext>
                </a:extLst>
              </a:tr>
              <a:tr h="370840">
                <a:tc>
                  <a:txBody>
                    <a:bodyPr/>
                    <a:lstStyle/>
                    <a:p>
                      <a:pPr algn="l"/>
                      <a:r>
                        <a:rPr lang="en-US" dirty="0">
                          <a:solidFill>
                            <a:schemeClr val="tx2">
                              <a:lumMod val="75000"/>
                            </a:schemeClr>
                          </a:solidFill>
                          <a:latin typeface="Arial"/>
                          <a:cs typeface="Arial"/>
                        </a:rPr>
                        <a:t>What was the caller’s name?</a:t>
                      </a:r>
                    </a:p>
                  </a:txBody>
                  <a:tcPr>
                    <a:solidFill>
                      <a:schemeClr val="accent1">
                        <a:lumMod val="60000"/>
                        <a:lumOff val="40000"/>
                      </a:schemeClr>
                    </a:solidFill>
                  </a:tcPr>
                </a:tc>
                <a:tc>
                  <a:txBody>
                    <a:bodyPr/>
                    <a:lstStyle/>
                    <a:p>
                      <a:pPr algn="l"/>
                      <a:r>
                        <a:rPr lang="en-US" dirty="0">
                          <a:solidFill>
                            <a:schemeClr val="tx2">
                              <a:lumMod val="75000"/>
                            </a:schemeClr>
                          </a:solidFill>
                          <a:latin typeface="Arial"/>
                          <a:cs typeface="Arial"/>
                        </a:rPr>
                        <a:t>When is it</a:t>
                      </a:r>
                      <a:r>
                        <a:rPr lang="en-US" baseline="0" dirty="0">
                          <a:solidFill>
                            <a:schemeClr val="tx2">
                              <a:lumMod val="75000"/>
                            </a:schemeClr>
                          </a:solidFill>
                          <a:latin typeface="Arial"/>
                          <a:cs typeface="Arial"/>
                        </a:rPr>
                        <a:t> going to explode?</a:t>
                      </a:r>
                      <a:endParaRPr lang="en-US" dirty="0">
                        <a:solidFill>
                          <a:schemeClr val="tx2">
                            <a:lumMod val="75000"/>
                          </a:schemeClr>
                        </a:solidFill>
                        <a:latin typeface="Arial"/>
                        <a:cs typeface="Arial"/>
                      </a:endParaRPr>
                    </a:p>
                  </a:txBody>
                  <a:tcPr>
                    <a:solidFill>
                      <a:schemeClr val="accent1">
                        <a:lumMod val="60000"/>
                        <a:lumOff val="40000"/>
                      </a:schemeClr>
                    </a:solidFill>
                  </a:tcPr>
                </a:tc>
                <a:extLst>
                  <a:ext uri="{0D108BD9-81ED-4DB2-BD59-A6C34878D82A}">
                    <a16:rowId xmlns:a16="http://schemas.microsoft.com/office/drawing/2014/main" val="10004"/>
                  </a:ext>
                </a:extLst>
              </a:tr>
            </a:tbl>
          </a:graphicData>
        </a:graphic>
      </p:graphicFrame>
      <p:sp>
        <p:nvSpPr>
          <p:cNvPr id="12" name="Rectangle 11"/>
          <p:cNvSpPr/>
          <p:nvPr/>
        </p:nvSpPr>
        <p:spPr>
          <a:xfrm>
            <a:off x="899592" y="4587974"/>
            <a:ext cx="7541369" cy="338554"/>
          </a:xfrm>
          <a:prstGeom prst="rect">
            <a:avLst/>
          </a:prstGeom>
        </p:spPr>
        <p:txBody>
          <a:bodyPr wrap="square">
            <a:spAutoFit/>
          </a:bodyPr>
          <a:lstStyle/>
          <a:p>
            <a:pPr algn="r"/>
            <a:r>
              <a:rPr lang="en-GB" sz="1600" b="1" i="1" dirty="0">
                <a:solidFill>
                  <a:srgbClr val="FFFFFF"/>
                </a:solidFill>
              </a:rPr>
              <a:t>END</a:t>
            </a:r>
            <a:endParaRPr lang="en-US" sz="1500" dirty="0">
              <a:ln w="12700">
                <a:solidFill>
                  <a:schemeClr val="bg1"/>
                </a:solidFill>
              </a:ln>
              <a:solidFill>
                <a:srgbClr val="FFFFFF"/>
              </a:solidFill>
              <a:latin typeface="Arial"/>
              <a:cs typeface="Arial"/>
            </a:endParaRPr>
          </a:p>
        </p:txBody>
      </p:sp>
    </p:spTree>
    <p:extLst>
      <p:ext uri="{BB962C8B-B14F-4D97-AF65-F5344CB8AC3E}">
        <p14:creationId xmlns:p14="http://schemas.microsoft.com/office/powerpoint/2010/main" val="3190281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827584" y="1988675"/>
            <a:ext cx="2736304" cy="2447850"/>
          </a:xfrm>
          <a:prstGeom prst="rect">
            <a:avLst/>
          </a:prstGeom>
        </p:spPr>
        <p:txBody>
          <a:bodyPr wrap="square">
            <a:spAutoFit/>
          </a:bodyPr>
          <a:lstStyle/>
          <a:p>
            <a:pPr marL="285750" indent="-285750">
              <a:lnSpc>
                <a:spcPct val="120000"/>
              </a:lnSpc>
              <a:buFont typeface="Wingdings" charset="2"/>
              <a:buChar char="Ø"/>
            </a:pPr>
            <a:r>
              <a:rPr lang="en-US" sz="1600" dirty="0">
                <a:solidFill>
                  <a:schemeClr val="bg1"/>
                </a:solidFill>
                <a:latin typeface="Arial"/>
                <a:cs typeface="Arial"/>
              </a:rPr>
              <a:t>Street noises?</a:t>
            </a:r>
          </a:p>
          <a:p>
            <a:pPr marL="285750" indent="-285750">
              <a:lnSpc>
                <a:spcPct val="120000"/>
              </a:lnSpc>
              <a:buFont typeface="Wingdings" charset="2"/>
              <a:buChar char="Ø"/>
            </a:pPr>
            <a:r>
              <a:rPr lang="en-US" sz="1600" dirty="0">
                <a:solidFill>
                  <a:schemeClr val="bg1"/>
                </a:solidFill>
                <a:latin typeface="Arial"/>
                <a:cs typeface="Arial"/>
              </a:rPr>
              <a:t>House noises?</a:t>
            </a:r>
          </a:p>
          <a:p>
            <a:pPr marL="285750" indent="-285750">
              <a:lnSpc>
                <a:spcPct val="120000"/>
              </a:lnSpc>
              <a:buFont typeface="Wingdings" charset="2"/>
              <a:buChar char="Ø"/>
            </a:pPr>
            <a:r>
              <a:rPr lang="en-US" sz="1600" dirty="0">
                <a:solidFill>
                  <a:schemeClr val="bg1"/>
                </a:solidFill>
                <a:latin typeface="Arial"/>
                <a:cs typeface="Arial"/>
              </a:rPr>
              <a:t>Animal noises?</a:t>
            </a:r>
          </a:p>
          <a:p>
            <a:pPr marL="285750" indent="-285750">
              <a:lnSpc>
                <a:spcPct val="120000"/>
              </a:lnSpc>
              <a:buFont typeface="Wingdings" charset="2"/>
              <a:buChar char="Ø"/>
            </a:pPr>
            <a:r>
              <a:rPr lang="en-US" sz="1600" dirty="0">
                <a:solidFill>
                  <a:schemeClr val="bg1"/>
                </a:solidFill>
                <a:latin typeface="Arial"/>
                <a:cs typeface="Arial"/>
              </a:rPr>
              <a:t>Crockery?</a:t>
            </a:r>
          </a:p>
          <a:p>
            <a:pPr marL="285750" indent="-285750">
              <a:lnSpc>
                <a:spcPct val="120000"/>
              </a:lnSpc>
              <a:buFont typeface="Wingdings" charset="2"/>
              <a:buChar char="Ø"/>
            </a:pPr>
            <a:r>
              <a:rPr lang="en-US" sz="1600" dirty="0">
                <a:solidFill>
                  <a:schemeClr val="bg1"/>
                </a:solidFill>
                <a:latin typeface="Arial"/>
                <a:cs typeface="Arial"/>
              </a:rPr>
              <a:t>Motor?</a:t>
            </a:r>
          </a:p>
          <a:p>
            <a:pPr marL="285750" indent="-285750">
              <a:lnSpc>
                <a:spcPct val="120000"/>
              </a:lnSpc>
              <a:buFont typeface="Wingdings" charset="2"/>
              <a:buChar char="Ø"/>
            </a:pPr>
            <a:r>
              <a:rPr lang="en-US" sz="1600" dirty="0">
                <a:solidFill>
                  <a:schemeClr val="bg1"/>
                </a:solidFill>
                <a:latin typeface="Arial"/>
                <a:cs typeface="Arial"/>
              </a:rPr>
              <a:t>Clear?</a:t>
            </a:r>
          </a:p>
          <a:p>
            <a:pPr marL="285750" indent="-285750">
              <a:lnSpc>
                <a:spcPct val="120000"/>
              </a:lnSpc>
              <a:buFont typeface="Wingdings" charset="2"/>
              <a:buChar char="Ø"/>
            </a:pPr>
            <a:r>
              <a:rPr lang="en-US" sz="1600" dirty="0">
                <a:solidFill>
                  <a:schemeClr val="bg1"/>
                </a:solidFill>
                <a:latin typeface="Arial"/>
                <a:cs typeface="Arial"/>
              </a:rPr>
              <a:t>Voice?</a:t>
            </a:r>
          </a:p>
          <a:p>
            <a:pPr marL="285750" indent="-285750">
              <a:lnSpc>
                <a:spcPct val="120000"/>
              </a:lnSpc>
              <a:buFont typeface="Wingdings" charset="2"/>
              <a:buChar char="Ø"/>
            </a:pPr>
            <a:r>
              <a:rPr lang="en-US" sz="1600" dirty="0">
                <a:solidFill>
                  <a:schemeClr val="bg1"/>
                </a:solidFill>
                <a:latin typeface="Arial"/>
                <a:cs typeface="Arial"/>
              </a:rPr>
              <a:t>Static?</a:t>
            </a:r>
          </a:p>
        </p:txBody>
      </p:sp>
      <p:sp>
        <p:nvSpPr>
          <p:cNvPr id="3" name="Rectangle 2"/>
          <p:cNvSpPr/>
          <p:nvPr/>
        </p:nvSpPr>
        <p:spPr>
          <a:xfrm>
            <a:off x="2952328" y="2010975"/>
            <a:ext cx="4572000" cy="1856919"/>
          </a:xfrm>
          <a:prstGeom prst="rect">
            <a:avLst/>
          </a:prstGeom>
        </p:spPr>
        <p:txBody>
          <a:bodyPr>
            <a:spAutoFit/>
          </a:bodyPr>
          <a:lstStyle/>
          <a:p>
            <a:pPr marL="285750" indent="-285750">
              <a:lnSpc>
                <a:spcPct val="120000"/>
              </a:lnSpc>
              <a:buFont typeface="Wingdings" charset="2"/>
              <a:buChar char="Ø"/>
            </a:pPr>
            <a:r>
              <a:rPr lang="en-US" sz="1600" dirty="0">
                <a:solidFill>
                  <a:srgbClr val="FFFFFF"/>
                </a:solidFill>
                <a:latin typeface="Arial"/>
                <a:cs typeface="Arial"/>
              </a:rPr>
              <a:t>Booth?</a:t>
            </a:r>
          </a:p>
          <a:p>
            <a:pPr marL="285750" indent="-285750">
              <a:lnSpc>
                <a:spcPct val="120000"/>
              </a:lnSpc>
              <a:buFont typeface="Wingdings" charset="2"/>
              <a:buChar char="Ø"/>
            </a:pPr>
            <a:r>
              <a:rPr lang="en-US" sz="1600" dirty="0">
                <a:solidFill>
                  <a:srgbClr val="FFFFFF"/>
                </a:solidFill>
                <a:latin typeface="Arial"/>
                <a:cs typeface="Arial"/>
              </a:rPr>
              <a:t>Music?</a:t>
            </a:r>
          </a:p>
          <a:p>
            <a:pPr marL="285750" indent="-285750">
              <a:lnSpc>
                <a:spcPct val="120000"/>
              </a:lnSpc>
              <a:buFont typeface="Wingdings" charset="2"/>
              <a:buChar char="Ø"/>
            </a:pPr>
            <a:r>
              <a:rPr lang="en-US" sz="1600" dirty="0">
                <a:solidFill>
                  <a:srgbClr val="FFFFFF"/>
                </a:solidFill>
                <a:latin typeface="Arial"/>
                <a:cs typeface="Arial"/>
              </a:rPr>
              <a:t>Factory machinery?</a:t>
            </a:r>
          </a:p>
          <a:p>
            <a:pPr marL="285750" indent="-285750">
              <a:lnSpc>
                <a:spcPct val="120000"/>
              </a:lnSpc>
              <a:buFont typeface="Wingdings" charset="2"/>
              <a:buChar char="Ø"/>
            </a:pPr>
            <a:r>
              <a:rPr lang="en-US" sz="1600" dirty="0">
                <a:solidFill>
                  <a:srgbClr val="FFFFFF"/>
                </a:solidFill>
                <a:latin typeface="Arial"/>
                <a:cs typeface="Arial"/>
              </a:rPr>
              <a:t>Office machinery?</a:t>
            </a:r>
          </a:p>
          <a:p>
            <a:pPr marL="285750" indent="-285750">
              <a:lnSpc>
                <a:spcPct val="120000"/>
              </a:lnSpc>
              <a:buFont typeface="Wingdings" charset="2"/>
              <a:buChar char="Ø"/>
            </a:pPr>
            <a:r>
              <a:rPr lang="en-US" sz="1600" dirty="0">
                <a:solidFill>
                  <a:srgbClr val="FFFFFF"/>
                </a:solidFill>
                <a:latin typeface="Arial"/>
                <a:cs typeface="Arial"/>
              </a:rPr>
              <a:t>PA system?</a:t>
            </a:r>
          </a:p>
          <a:p>
            <a:pPr marL="285750" indent="-285750">
              <a:lnSpc>
                <a:spcPct val="120000"/>
              </a:lnSpc>
              <a:buFont typeface="Wingdings" charset="2"/>
              <a:buChar char="Ø"/>
            </a:pPr>
            <a:r>
              <a:rPr lang="en-US" sz="1600" dirty="0">
                <a:solidFill>
                  <a:srgbClr val="FFFFFF"/>
                </a:solidFill>
                <a:latin typeface="Arial"/>
                <a:cs typeface="Arial"/>
              </a:rPr>
              <a:t>Other? (specify) </a:t>
            </a:r>
          </a:p>
        </p:txBody>
      </p:sp>
      <p:sp>
        <p:nvSpPr>
          <p:cNvPr id="15" name="Rectangle 14"/>
          <p:cNvSpPr/>
          <p:nvPr/>
        </p:nvSpPr>
        <p:spPr>
          <a:xfrm>
            <a:off x="919063" y="1635646"/>
            <a:ext cx="2033265" cy="338554"/>
          </a:xfrm>
          <a:prstGeom prst="rect">
            <a:avLst/>
          </a:prstGeom>
          <a:solidFill>
            <a:srgbClr val="9C2A27"/>
          </a:solidFill>
          <a:ln>
            <a:noFill/>
          </a:ln>
        </p:spPr>
        <p:txBody>
          <a:bodyPr wrap="square">
            <a:spAutoFit/>
          </a:bodyPr>
          <a:lstStyle/>
          <a:p>
            <a:r>
              <a:rPr lang="en-US" sz="1600" dirty="0">
                <a:solidFill>
                  <a:schemeClr val="bg1"/>
                </a:solidFill>
                <a:latin typeface="Arial"/>
                <a:cs typeface="Arial"/>
              </a:rPr>
              <a:t>Background sounds</a:t>
            </a:r>
            <a:endParaRPr lang="en-GB" sz="1600" dirty="0">
              <a:solidFill>
                <a:schemeClr val="bg1"/>
              </a:solidFill>
              <a:latin typeface="Arial"/>
              <a:cs typeface="Arial"/>
            </a:endParaRPr>
          </a:p>
        </p:txBody>
      </p:sp>
      <p:grpSp>
        <p:nvGrpSpPr>
          <p:cNvPr id="16" name="Group 15"/>
          <p:cNvGrpSpPr/>
          <p:nvPr/>
        </p:nvGrpSpPr>
        <p:grpSpPr>
          <a:xfrm>
            <a:off x="899592" y="635374"/>
            <a:ext cx="1584176" cy="911261"/>
            <a:chOff x="903599" y="635374"/>
            <a:chExt cx="1490806" cy="911261"/>
          </a:xfrm>
        </p:grpSpPr>
        <p:sp>
          <p:nvSpPr>
            <p:cNvPr id="18" name="Right Triangle 17"/>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20" name="Rectangle 19"/>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21" name="Rectangle 20"/>
          <p:cNvSpPr/>
          <p:nvPr/>
        </p:nvSpPr>
        <p:spPr>
          <a:xfrm>
            <a:off x="956684" y="476672"/>
            <a:ext cx="1527084" cy="702756"/>
          </a:xfrm>
          <a:prstGeom prst="rect">
            <a:avLst/>
          </a:prstGeom>
        </p:spPr>
        <p:txBody>
          <a:bodyPr wrap="square">
            <a:spAutoFit/>
          </a:bodyPr>
          <a:lstStyle/>
          <a:p>
            <a:pPr>
              <a:lnSpc>
                <a:spcPct val="150000"/>
              </a:lnSpc>
            </a:pPr>
            <a:r>
              <a:rPr lang="en-US" sz="2800" dirty="0">
                <a:ln w="12700">
                  <a:solidFill>
                    <a:schemeClr val="bg1"/>
                  </a:solidFill>
                </a:ln>
                <a:solidFill>
                  <a:srgbClr val="FFFFFF"/>
                </a:solidFill>
                <a:latin typeface="Droid Sans"/>
                <a:cs typeface="Droid Sans"/>
              </a:rPr>
              <a:t>Page 19 </a:t>
            </a:r>
          </a:p>
        </p:txBody>
      </p:sp>
    </p:spTree>
    <p:extLst>
      <p:ext uri="{BB962C8B-B14F-4D97-AF65-F5344CB8AC3E}">
        <p14:creationId xmlns:p14="http://schemas.microsoft.com/office/powerpoint/2010/main" val="1616064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827584" y="2010975"/>
            <a:ext cx="7848872" cy="1856919"/>
          </a:xfrm>
          <a:prstGeom prst="rect">
            <a:avLst/>
          </a:prstGeom>
        </p:spPr>
        <p:txBody>
          <a:bodyPr wrap="square">
            <a:spAutoFit/>
          </a:bodyPr>
          <a:lstStyle/>
          <a:p>
            <a:pPr marL="285750" indent="-285750">
              <a:lnSpc>
                <a:spcPct val="120000"/>
              </a:lnSpc>
              <a:buFont typeface="Wingdings" charset="2"/>
              <a:buChar char="Ø"/>
            </a:pPr>
            <a:r>
              <a:rPr lang="en-US" sz="1600" dirty="0">
                <a:solidFill>
                  <a:schemeClr val="bg1"/>
                </a:solidFill>
                <a:latin typeface="Arial"/>
                <a:cs typeface="Arial"/>
              </a:rPr>
              <a:t>Well spoken?</a:t>
            </a:r>
          </a:p>
          <a:p>
            <a:pPr marL="285750" indent="-285750">
              <a:lnSpc>
                <a:spcPct val="120000"/>
              </a:lnSpc>
              <a:buFont typeface="Wingdings" charset="2"/>
              <a:buChar char="Ø"/>
            </a:pPr>
            <a:r>
              <a:rPr lang="en-US" sz="1600" dirty="0">
                <a:solidFill>
                  <a:schemeClr val="bg1"/>
                </a:solidFill>
                <a:latin typeface="Arial"/>
                <a:cs typeface="Arial"/>
              </a:rPr>
              <a:t>Irrational?</a:t>
            </a:r>
          </a:p>
          <a:p>
            <a:pPr marL="285750" indent="-285750">
              <a:lnSpc>
                <a:spcPct val="120000"/>
              </a:lnSpc>
              <a:buFont typeface="Wingdings" charset="2"/>
              <a:buChar char="Ø"/>
            </a:pPr>
            <a:r>
              <a:rPr lang="en-US" sz="1600" dirty="0">
                <a:solidFill>
                  <a:schemeClr val="bg1"/>
                </a:solidFill>
                <a:latin typeface="Arial"/>
                <a:cs typeface="Arial"/>
              </a:rPr>
              <a:t>Taped message?</a:t>
            </a:r>
          </a:p>
          <a:p>
            <a:pPr marL="285750" indent="-285750">
              <a:lnSpc>
                <a:spcPct val="120000"/>
              </a:lnSpc>
              <a:buFont typeface="Wingdings" charset="2"/>
              <a:buChar char="Ø"/>
            </a:pPr>
            <a:r>
              <a:rPr lang="en-US" sz="1600" dirty="0">
                <a:solidFill>
                  <a:schemeClr val="bg1"/>
                </a:solidFill>
                <a:latin typeface="Arial"/>
                <a:cs typeface="Arial"/>
              </a:rPr>
              <a:t>Offensive?</a:t>
            </a:r>
          </a:p>
          <a:p>
            <a:pPr marL="285750" indent="-285750">
              <a:lnSpc>
                <a:spcPct val="120000"/>
              </a:lnSpc>
              <a:buFont typeface="Wingdings" charset="2"/>
              <a:buChar char="Ø"/>
            </a:pPr>
            <a:r>
              <a:rPr lang="en-US" sz="1600" dirty="0">
                <a:solidFill>
                  <a:schemeClr val="bg1"/>
                </a:solidFill>
                <a:latin typeface="Arial"/>
                <a:cs typeface="Arial"/>
              </a:rPr>
              <a:t>Incoherent?</a:t>
            </a:r>
          </a:p>
          <a:p>
            <a:pPr marL="285750" indent="-285750">
              <a:lnSpc>
                <a:spcPct val="120000"/>
              </a:lnSpc>
              <a:buFont typeface="Wingdings" charset="2"/>
              <a:buChar char="Ø"/>
            </a:pPr>
            <a:r>
              <a:rPr lang="en-US" sz="1600" dirty="0">
                <a:solidFill>
                  <a:schemeClr val="bg1"/>
                </a:solidFill>
                <a:latin typeface="Arial"/>
                <a:cs typeface="Arial"/>
              </a:rPr>
              <a:t>Message read by threat-maker?</a:t>
            </a:r>
          </a:p>
        </p:txBody>
      </p:sp>
      <p:sp>
        <p:nvSpPr>
          <p:cNvPr id="10" name="Rectangle 9"/>
          <p:cNvSpPr/>
          <p:nvPr/>
        </p:nvSpPr>
        <p:spPr>
          <a:xfrm>
            <a:off x="919063" y="1635646"/>
            <a:ext cx="1492697" cy="338554"/>
          </a:xfrm>
          <a:prstGeom prst="rect">
            <a:avLst/>
          </a:prstGeom>
          <a:solidFill>
            <a:srgbClr val="9C2A27"/>
          </a:solidFill>
          <a:ln>
            <a:noFill/>
          </a:ln>
        </p:spPr>
        <p:txBody>
          <a:bodyPr wrap="square">
            <a:spAutoFit/>
          </a:bodyPr>
          <a:lstStyle/>
          <a:p>
            <a:r>
              <a:rPr lang="en-US" sz="1600" dirty="0">
                <a:solidFill>
                  <a:schemeClr val="bg1"/>
                </a:solidFill>
                <a:latin typeface="Arial"/>
                <a:cs typeface="Arial"/>
              </a:rPr>
              <a:t>Caller’s Voice</a:t>
            </a:r>
            <a:endParaRPr lang="en-GB" sz="1600" dirty="0">
              <a:solidFill>
                <a:schemeClr val="bg1"/>
              </a:solidFill>
              <a:latin typeface="Arial"/>
              <a:cs typeface="Arial"/>
            </a:endParaRPr>
          </a:p>
        </p:txBody>
      </p:sp>
      <p:grpSp>
        <p:nvGrpSpPr>
          <p:cNvPr id="16" name="Group 15"/>
          <p:cNvGrpSpPr/>
          <p:nvPr/>
        </p:nvGrpSpPr>
        <p:grpSpPr>
          <a:xfrm>
            <a:off x="899592" y="635374"/>
            <a:ext cx="1584176" cy="911261"/>
            <a:chOff x="903599" y="635374"/>
            <a:chExt cx="1490806" cy="911261"/>
          </a:xfrm>
        </p:grpSpPr>
        <p:sp>
          <p:nvSpPr>
            <p:cNvPr id="18" name="Right Triangle 17"/>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20" name="Rectangle 19"/>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21" name="Rectangle 20"/>
          <p:cNvSpPr/>
          <p:nvPr/>
        </p:nvSpPr>
        <p:spPr>
          <a:xfrm>
            <a:off x="956684" y="476672"/>
            <a:ext cx="1527084" cy="702756"/>
          </a:xfrm>
          <a:prstGeom prst="rect">
            <a:avLst/>
          </a:prstGeom>
        </p:spPr>
        <p:txBody>
          <a:bodyPr wrap="square">
            <a:spAutoFit/>
          </a:bodyPr>
          <a:lstStyle/>
          <a:p>
            <a:pPr>
              <a:lnSpc>
                <a:spcPct val="150000"/>
              </a:lnSpc>
            </a:pPr>
            <a:r>
              <a:rPr lang="en-US" sz="2800" dirty="0">
                <a:ln w="12700">
                  <a:solidFill>
                    <a:schemeClr val="bg1"/>
                  </a:solidFill>
                </a:ln>
                <a:solidFill>
                  <a:srgbClr val="FFFFFF"/>
                </a:solidFill>
                <a:latin typeface="Droid Sans"/>
                <a:cs typeface="Droid Sans"/>
              </a:rPr>
              <a:t>Page 20 </a:t>
            </a:r>
          </a:p>
        </p:txBody>
      </p:sp>
    </p:spTree>
    <p:extLst>
      <p:ext uri="{BB962C8B-B14F-4D97-AF65-F5344CB8AC3E}">
        <p14:creationId xmlns:p14="http://schemas.microsoft.com/office/powerpoint/2010/main" val="569285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827584" y="1995686"/>
            <a:ext cx="2736304" cy="2743315"/>
          </a:xfrm>
          <a:prstGeom prst="rect">
            <a:avLst/>
          </a:prstGeom>
        </p:spPr>
        <p:txBody>
          <a:bodyPr>
            <a:spAutoFit/>
          </a:bodyPr>
          <a:lstStyle/>
          <a:p>
            <a:pPr marL="285750" indent="-285750">
              <a:lnSpc>
                <a:spcPct val="120000"/>
              </a:lnSpc>
              <a:buFont typeface="Wingdings" charset="2"/>
              <a:buChar char="Ø"/>
            </a:pPr>
            <a:r>
              <a:rPr lang="en-US" sz="1600" dirty="0">
                <a:solidFill>
                  <a:srgbClr val="FFFFFF"/>
                </a:solidFill>
                <a:latin typeface="Arial"/>
                <a:cs typeface="Arial"/>
              </a:rPr>
              <a:t> Calm?</a:t>
            </a:r>
          </a:p>
          <a:p>
            <a:pPr marL="285750" indent="-285750">
              <a:lnSpc>
                <a:spcPct val="120000"/>
              </a:lnSpc>
              <a:buFont typeface="Wingdings" charset="2"/>
              <a:buChar char="Ø"/>
            </a:pPr>
            <a:r>
              <a:rPr lang="en-US" sz="1600" dirty="0">
                <a:solidFill>
                  <a:srgbClr val="FFFFFF"/>
                </a:solidFill>
                <a:latin typeface="Arial"/>
                <a:cs typeface="Arial"/>
              </a:rPr>
              <a:t>Crying?</a:t>
            </a:r>
          </a:p>
          <a:p>
            <a:pPr marL="285750" indent="-285750">
              <a:lnSpc>
                <a:spcPct val="120000"/>
              </a:lnSpc>
              <a:buFont typeface="Wingdings" charset="2"/>
              <a:buChar char="Ø"/>
            </a:pPr>
            <a:r>
              <a:rPr lang="en-US" sz="1600" dirty="0">
                <a:solidFill>
                  <a:srgbClr val="FFFFFF"/>
                </a:solidFill>
                <a:latin typeface="Arial"/>
                <a:cs typeface="Arial"/>
              </a:rPr>
              <a:t>Clearing throat?</a:t>
            </a:r>
          </a:p>
          <a:p>
            <a:pPr marL="285750" indent="-285750">
              <a:lnSpc>
                <a:spcPct val="120000"/>
              </a:lnSpc>
              <a:buFont typeface="Wingdings" charset="2"/>
              <a:buChar char="Ø"/>
            </a:pPr>
            <a:r>
              <a:rPr lang="en-US" sz="1600" dirty="0">
                <a:solidFill>
                  <a:srgbClr val="FFFFFF"/>
                </a:solidFill>
                <a:latin typeface="Arial"/>
                <a:cs typeface="Arial"/>
              </a:rPr>
              <a:t>Angry?</a:t>
            </a:r>
          </a:p>
          <a:p>
            <a:pPr marL="285750" indent="-285750">
              <a:lnSpc>
                <a:spcPct val="120000"/>
              </a:lnSpc>
              <a:buFont typeface="Wingdings" charset="2"/>
              <a:buChar char="Ø"/>
            </a:pPr>
            <a:r>
              <a:rPr lang="en-US" sz="1600" dirty="0">
                <a:solidFill>
                  <a:srgbClr val="FFFFFF"/>
                </a:solidFill>
                <a:latin typeface="Arial"/>
                <a:cs typeface="Arial"/>
              </a:rPr>
              <a:t>Nasal?</a:t>
            </a:r>
          </a:p>
          <a:p>
            <a:pPr marL="285750" indent="-285750">
              <a:lnSpc>
                <a:spcPct val="120000"/>
              </a:lnSpc>
              <a:buFont typeface="Wingdings" charset="2"/>
              <a:buChar char="Ø"/>
            </a:pPr>
            <a:r>
              <a:rPr lang="en-US" sz="1600" dirty="0">
                <a:solidFill>
                  <a:srgbClr val="FFFFFF"/>
                </a:solidFill>
                <a:latin typeface="Arial"/>
                <a:cs typeface="Arial"/>
              </a:rPr>
              <a:t>Slurred?</a:t>
            </a:r>
          </a:p>
          <a:p>
            <a:pPr marL="285750" indent="-285750">
              <a:lnSpc>
                <a:spcPct val="120000"/>
              </a:lnSpc>
              <a:buFont typeface="Wingdings" charset="2"/>
              <a:buChar char="Ø"/>
            </a:pPr>
            <a:r>
              <a:rPr lang="en-US" sz="1600" dirty="0">
                <a:solidFill>
                  <a:srgbClr val="FFFFFF"/>
                </a:solidFill>
                <a:latin typeface="Arial"/>
                <a:cs typeface="Arial"/>
              </a:rPr>
              <a:t>Excited?</a:t>
            </a:r>
          </a:p>
          <a:p>
            <a:pPr marL="285750" indent="-285750">
              <a:lnSpc>
                <a:spcPct val="120000"/>
              </a:lnSpc>
              <a:buFont typeface="Wingdings" charset="2"/>
              <a:buChar char="Ø"/>
            </a:pPr>
            <a:r>
              <a:rPr lang="en-US" sz="1600" dirty="0">
                <a:solidFill>
                  <a:srgbClr val="FFFFFF"/>
                </a:solidFill>
                <a:latin typeface="Arial"/>
                <a:cs typeface="Arial"/>
              </a:rPr>
              <a:t>Stutter?</a:t>
            </a:r>
          </a:p>
          <a:p>
            <a:pPr marL="285750" indent="-285750">
              <a:lnSpc>
                <a:spcPct val="120000"/>
              </a:lnSpc>
              <a:buFont typeface="Wingdings" charset="2"/>
              <a:buChar char="Ø"/>
            </a:pPr>
            <a:r>
              <a:rPr lang="en-US" sz="1600" dirty="0">
                <a:solidFill>
                  <a:srgbClr val="FFFFFF"/>
                </a:solidFill>
                <a:latin typeface="Arial"/>
                <a:cs typeface="Arial"/>
              </a:rPr>
              <a:t>Disguised?</a:t>
            </a:r>
          </a:p>
        </p:txBody>
      </p:sp>
      <p:sp>
        <p:nvSpPr>
          <p:cNvPr id="3" name="Rectangle 2"/>
          <p:cNvSpPr/>
          <p:nvPr/>
        </p:nvSpPr>
        <p:spPr>
          <a:xfrm>
            <a:off x="3024336" y="2067694"/>
            <a:ext cx="4572000" cy="1659942"/>
          </a:xfrm>
          <a:prstGeom prst="rect">
            <a:avLst/>
          </a:prstGeom>
        </p:spPr>
        <p:txBody>
          <a:bodyPr>
            <a:spAutoFit/>
          </a:bodyPr>
          <a:lstStyle/>
          <a:p>
            <a:pPr marL="285750" indent="-285750">
              <a:buFont typeface="Wingdings" charset="2"/>
              <a:buChar char="Ø"/>
            </a:pPr>
            <a:r>
              <a:rPr lang="en-US" sz="1600" dirty="0">
                <a:solidFill>
                  <a:srgbClr val="FFFFFF"/>
                </a:solidFill>
                <a:latin typeface="Arial"/>
                <a:cs typeface="Arial"/>
              </a:rPr>
              <a:t>Rapid?</a:t>
            </a:r>
          </a:p>
          <a:p>
            <a:pPr marL="285750" indent="-285750">
              <a:buFont typeface="Wingdings" charset="2"/>
              <a:buChar char="Ø"/>
            </a:pPr>
            <a:r>
              <a:rPr lang="en-US" sz="1600" dirty="0">
                <a:solidFill>
                  <a:srgbClr val="FFFFFF"/>
                </a:solidFill>
                <a:latin typeface="Arial"/>
                <a:cs typeface="Arial"/>
              </a:rPr>
              <a:t>Deep?</a:t>
            </a:r>
          </a:p>
          <a:p>
            <a:pPr marL="285750" indent="-285750">
              <a:buFont typeface="Wingdings" charset="2"/>
              <a:buChar char="Ø"/>
            </a:pPr>
            <a:r>
              <a:rPr lang="en-US" sz="1600" dirty="0">
                <a:solidFill>
                  <a:srgbClr val="FFFFFF"/>
                </a:solidFill>
                <a:latin typeface="Arial"/>
                <a:cs typeface="Arial"/>
              </a:rPr>
              <a:t>Hoarse?</a:t>
            </a:r>
          </a:p>
          <a:p>
            <a:pPr marL="285750" indent="-285750">
              <a:buFont typeface="Wingdings" charset="2"/>
              <a:buChar char="Ø"/>
            </a:pPr>
            <a:r>
              <a:rPr lang="en-US" sz="1600" dirty="0">
                <a:solidFill>
                  <a:srgbClr val="FFFFFF"/>
                </a:solidFill>
                <a:latin typeface="Arial"/>
                <a:cs typeface="Arial"/>
              </a:rPr>
              <a:t>Laughter?</a:t>
            </a:r>
          </a:p>
          <a:p>
            <a:pPr marL="285750" indent="-285750">
              <a:lnSpc>
                <a:spcPct val="120000"/>
              </a:lnSpc>
              <a:buFont typeface="Wingdings" charset="2"/>
              <a:buChar char="Ø"/>
            </a:pPr>
            <a:r>
              <a:rPr lang="en-US" sz="1600" dirty="0">
                <a:solidFill>
                  <a:srgbClr val="FFFFFF"/>
                </a:solidFill>
                <a:latin typeface="Arial"/>
                <a:cs typeface="Arial"/>
              </a:rPr>
              <a:t>Slow?</a:t>
            </a:r>
          </a:p>
          <a:p>
            <a:pPr marL="285750" indent="-285750">
              <a:lnSpc>
                <a:spcPct val="120000"/>
              </a:lnSpc>
              <a:buFont typeface="Wingdings" charset="2"/>
              <a:buChar char="Ø"/>
            </a:pPr>
            <a:r>
              <a:rPr lang="en-US" sz="1600" dirty="0">
                <a:solidFill>
                  <a:srgbClr val="FFFFFF"/>
                </a:solidFill>
                <a:latin typeface="Arial"/>
                <a:cs typeface="Arial"/>
              </a:rPr>
              <a:t>Lisp?</a:t>
            </a:r>
          </a:p>
        </p:txBody>
      </p:sp>
      <p:sp>
        <p:nvSpPr>
          <p:cNvPr id="10" name="Rectangle 9"/>
          <p:cNvSpPr/>
          <p:nvPr/>
        </p:nvSpPr>
        <p:spPr>
          <a:xfrm>
            <a:off x="919063" y="1635646"/>
            <a:ext cx="3523837" cy="338554"/>
          </a:xfrm>
          <a:prstGeom prst="rect">
            <a:avLst/>
          </a:prstGeom>
          <a:solidFill>
            <a:srgbClr val="9C2A27"/>
          </a:solidFill>
          <a:ln>
            <a:noFill/>
          </a:ln>
        </p:spPr>
        <p:txBody>
          <a:bodyPr wrap="square">
            <a:spAutoFit/>
          </a:bodyPr>
          <a:lstStyle/>
          <a:p>
            <a:r>
              <a:rPr lang="en-US" sz="1600" dirty="0">
                <a:solidFill>
                  <a:schemeClr val="bg1"/>
                </a:solidFill>
                <a:latin typeface="Arial"/>
                <a:cs typeface="Arial"/>
              </a:rPr>
              <a:t>What was the caller’s language like?</a:t>
            </a:r>
            <a:endParaRPr lang="en-GB" sz="1600" dirty="0">
              <a:solidFill>
                <a:schemeClr val="bg1"/>
              </a:solidFill>
              <a:latin typeface="Arial"/>
              <a:cs typeface="Arial"/>
            </a:endParaRPr>
          </a:p>
        </p:txBody>
      </p:sp>
      <p:grpSp>
        <p:nvGrpSpPr>
          <p:cNvPr id="15" name="Group 14"/>
          <p:cNvGrpSpPr/>
          <p:nvPr/>
        </p:nvGrpSpPr>
        <p:grpSpPr>
          <a:xfrm>
            <a:off x="899592" y="635374"/>
            <a:ext cx="1584176" cy="911261"/>
            <a:chOff x="903599" y="635374"/>
            <a:chExt cx="1490806" cy="911261"/>
          </a:xfrm>
        </p:grpSpPr>
        <p:sp>
          <p:nvSpPr>
            <p:cNvPr id="16" name="Right Triangle 15"/>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7" name="Rectangle 16"/>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8" name="Rectangle 17"/>
          <p:cNvSpPr/>
          <p:nvPr/>
        </p:nvSpPr>
        <p:spPr>
          <a:xfrm>
            <a:off x="956684" y="476672"/>
            <a:ext cx="1527084" cy="702756"/>
          </a:xfrm>
          <a:prstGeom prst="rect">
            <a:avLst/>
          </a:prstGeom>
        </p:spPr>
        <p:txBody>
          <a:bodyPr wrap="square">
            <a:spAutoFit/>
          </a:bodyPr>
          <a:lstStyle/>
          <a:p>
            <a:pPr>
              <a:lnSpc>
                <a:spcPct val="150000"/>
              </a:lnSpc>
            </a:pPr>
            <a:r>
              <a:rPr lang="en-US" sz="2800" dirty="0">
                <a:ln w="12700">
                  <a:solidFill>
                    <a:schemeClr val="bg1"/>
                  </a:solidFill>
                </a:ln>
                <a:solidFill>
                  <a:srgbClr val="FFFFFF"/>
                </a:solidFill>
                <a:latin typeface="Droid Sans"/>
                <a:cs typeface="Droid Sans"/>
              </a:rPr>
              <a:t>Page 21 </a:t>
            </a:r>
          </a:p>
        </p:txBody>
      </p:sp>
    </p:spTree>
    <p:extLst>
      <p:ext uri="{BB962C8B-B14F-4D97-AF65-F5344CB8AC3E}">
        <p14:creationId xmlns:p14="http://schemas.microsoft.com/office/powerpoint/2010/main" val="379076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1C3853"/>
        </a:solidFill>
        <a:effectLst/>
      </p:bgPr>
    </p:bg>
    <p:spTree>
      <p:nvGrpSpPr>
        <p:cNvPr id="1" name=""/>
        <p:cNvGrpSpPr/>
        <p:nvPr/>
      </p:nvGrpSpPr>
      <p:grpSpPr>
        <a:xfrm>
          <a:off x="0" y="0"/>
          <a:ext cx="0" cy="0"/>
          <a:chOff x="0" y="0"/>
          <a:chExt cx="0" cy="0"/>
        </a:xfrm>
      </p:grpSpPr>
      <p:grpSp>
        <p:nvGrpSpPr>
          <p:cNvPr id="8" name="Group 7"/>
          <p:cNvGrpSpPr/>
          <p:nvPr/>
        </p:nvGrpSpPr>
        <p:grpSpPr>
          <a:xfrm>
            <a:off x="899592" y="635374"/>
            <a:ext cx="2376264" cy="911261"/>
            <a:chOff x="903599" y="635374"/>
            <a:chExt cx="1490806" cy="911261"/>
          </a:xfrm>
        </p:grpSpPr>
        <p:sp>
          <p:nvSpPr>
            <p:cNvPr id="9" name="Right Triangle 8"/>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0" name="Rectangle 9"/>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7" name="Rectangle 16"/>
          <p:cNvSpPr/>
          <p:nvPr/>
        </p:nvSpPr>
        <p:spPr>
          <a:xfrm>
            <a:off x="927200" y="476672"/>
            <a:ext cx="2348656" cy="702756"/>
          </a:xfrm>
          <a:prstGeom prst="rect">
            <a:avLst/>
          </a:prstGeom>
        </p:spPr>
        <p:txBody>
          <a:bodyPr wrap="square">
            <a:spAutoFit/>
          </a:bodyPr>
          <a:lstStyle/>
          <a:p>
            <a:pPr algn="ctr">
              <a:lnSpc>
                <a:spcPct val="150000"/>
              </a:lnSpc>
            </a:pPr>
            <a:r>
              <a:rPr lang="en-US" sz="2800" dirty="0">
                <a:ln w="12700">
                  <a:solidFill>
                    <a:schemeClr val="bg1"/>
                  </a:solidFill>
                </a:ln>
                <a:solidFill>
                  <a:srgbClr val="FFFFFF"/>
                </a:solidFill>
                <a:latin typeface="Droid Sans"/>
                <a:cs typeface="Droid Sans"/>
              </a:rPr>
              <a:t>ABOUT SIRV</a:t>
            </a:r>
          </a:p>
        </p:txBody>
      </p:sp>
      <p:sp>
        <p:nvSpPr>
          <p:cNvPr id="19" name="Rectangle 18"/>
          <p:cNvSpPr/>
          <p:nvPr/>
        </p:nvSpPr>
        <p:spPr>
          <a:xfrm>
            <a:off x="775047" y="1563638"/>
            <a:ext cx="7541369" cy="2819554"/>
          </a:xfrm>
          <a:prstGeom prst="rect">
            <a:avLst/>
          </a:prstGeom>
        </p:spPr>
        <p:txBody>
          <a:bodyPr wrap="square">
            <a:spAutoFit/>
          </a:bodyPr>
          <a:lstStyle/>
          <a:p>
            <a:pPr>
              <a:lnSpc>
                <a:spcPct val="150000"/>
              </a:lnSpc>
            </a:pPr>
            <a:r>
              <a:rPr lang="en-US" sz="1500" dirty="0">
                <a:solidFill>
                  <a:schemeClr val="bg1"/>
                </a:solidFill>
                <a:latin typeface="Arial"/>
                <a:cs typeface="Arial"/>
              </a:rPr>
              <a:t>Systematic Intelligent Risk Valuation (SIRV), is a software platform used by some of the biggest brands in the world to improve the quality of reporting and decision making. </a:t>
            </a:r>
          </a:p>
          <a:p>
            <a:pPr>
              <a:lnSpc>
                <a:spcPct val="150000"/>
              </a:lnSpc>
            </a:pPr>
            <a:endParaRPr lang="en-US" sz="1500" dirty="0">
              <a:solidFill>
                <a:schemeClr val="bg1"/>
              </a:solidFill>
              <a:latin typeface="Arial"/>
              <a:cs typeface="Arial"/>
            </a:endParaRPr>
          </a:p>
          <a:p>
            <a:pPr>
              <a:lnSpc>
                <a:spcPct val="150000"/>
              </a:lnSpc>
            </a:pPr>
            <a:r>
              <a:rPr lang="en-US" sz="1500" dirty="0">
                <a:solidFill>
                  <a:schemeClr val="bg1"/>
                </a:solidFill>
                <a:latin typeface="Arial"/>
                <a:cs typeface="Arial"/>
              </a:rPr>
              <a:t>Find out more at </a:t>
            </a:r>
            <a:r>
              <a:rPr lang="en-US" sz="1500" dirty="0" err="1">
                <a:solidFill>
                  <a:schemeClr val="bg1"/>
                </a:solidFill>
                <a:latin typeface="Arial"/>
                <a:cs typeface="Arial"/>
              </a:rPr>
              <a:t>getsirv.com</a:t>
            </a:r>
            <a:endParaRPr lang="en-US" sz="1500" dirty="0">
              <a:solidFill>
                <a:schemeClr val="bg1"/>
              </a:solidFill>
              <a:latin typeface="Arial"/>
              <a:cs typeface="Arial"/>
            </a:endParaRPr>
          </a:p>
          <a:p>
            <a:pPr>
              <a:lnSpc>
                <a:spcPct val="150000"/>
              </a:lnSpc>
            </a:pPr>
            <a:endParaRPr lang="en-US" sz="1500" dirty="0">
              <a:solidFill>
                <a:schemeClr val="bg1"/>
              </a:solidFill>
              <a:latin typeface="Arial"/>
              <a:cs typeface="Arial"/>
            </a:endParaRPr>
          </a:p>
          <a:p>
            <a:pPr>
              <a:lnSpc>
                <a:spcPct val="150000"/>
              </a:lnSpc>
            </a:pPr>
            <a:r>
              <a:rPr lang="en-US" sz="1500" dirty="0">
                <a:solidFill>
                  <a:schemeClr val="bg1"/>
                </a:solidFill>
                <a:latin typeface="Arial"/>
                <a:cs typeface="Arial"/>
              </a:rPr>
              <a:t>Got any feedback? We’d love to hear your thoughts, please email </a:t>
            </a:r>
            <a:r>
              <a:rPr lang="en-US" sz="1500" dirty="0" err="1">
                <a:solidFill>
                  <a:schemeClr val="bg1"/>
                </a:solidFill>
                <a:latin typeface="Arial"/>
                <a:cs typeface="Arial"/>
              </a:rPr>
              <a:t>info@sirv.co.uk</a:t>
            </a:r>
            <a:endParaRPr lang="en-US" sz="1500" dirty="0">
              <a:solidFill>
                <a:schemeClr val="bg1"/>
              </a:solidFill>
              <a:latin typeface="Arial"/>
              <a:cs typeface="Arial"/>
            </a:endParaRPr>
          </a:p>
          <a:p>
            <a:pPr>
              <a:lnSpc>
                <a:spcPct val="150000"/>
              </a:lnSpc>
            </a:pPr>
            <a:endParaRPr lang="en-US" sz="1500" dirty="0">
              <a:ln w="12700">
                <a:solidFill>
                  <a:schemeClr val="bg1"/>
                </a:solidFill>
              </a:ln>
              <a:solidFill>
                <a:srgbClr val="FFFFFF"/>
              </a:solidFill>
              <a:latin typeface="Arial"/>
              <a:cs typeface="Arial"/>
            </a:endParaRPr>
          </a:p>
          <a:p>
            <a:pPr>
              <a:lnSpc>
                <a:spcPct val="150000"/>
              </a:lnSpc>
            </a:pPr>
            <a:endParaRPr lang="en-US" sz="1500" dirty="0">
              <a:ln w="12700">
                <a:solidFill>
                  <a:schemeClr val="bg1"/>
                </a:solidFill>
              </a:ln>
              <a:solidFill>
                <a:srgbClr val="FFFFFF"/>
              </a:solidFill>
              <a:latin typeface="Arial"/>
              <a:cs typeface="Arial"/>
            </a:endParaRPr>
          </a:p>
        </p:txBody>
      </p:sp>
    </p:spTree>
    <p:extLst>
      <p:ext uri="{BB962C8B-B14F-4D97-AF65-F5344CB8AC3E}">
        <p14:creationId xmlns:p14="http://schemas.microsoft.com/office/powerpoint/2010/main" val="39555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1C3853"/>
        </a:solidFill>
        <a:effectLst/>
      </p:bgPr>
    </p:bg>
    <p:spTree>
      <p:nvGrpSpPr>
        <p:cNvPr id="1" name=""/>
        <p:cNvGrpSpPr/>
        <p:nvPr/>
      </p:nvGrpSpPr>
      <p:grpSpPr>
        <a:xfrm>
          <a:off x="0" y="0"/>
          <a:ext cx="0" cy="0"/>
          <a:chOff x="0" y="0"/>
          <a:chExt cx="0" cy="0"/>
        </a:xfrm>
      </p:grpSpPr>
      <p:grpSp>
        <p:nvGrpSpPr>
          <p:cNvPr id="8" name="Group 7"/>
          <p:cNvGrpSpPr/>
          <p:nvPr/>
        </p:nvGrpSpPr>
        <p:grpSpPr>
          <a:xfrm>
            <a:off x="899592" y="635374"/>
            <a:ext cx="2232248" cy="911261"/>
            <a:chOff x="903599" y="635374"/>
            <a:chExt cx="1490806" cy="911261"/>
          </a:xfrm>
        </p:grpSpPr>
        <p:sp>
          <p:nvSpPr>
            <p:cNvPr id="9" name="Right Triangle 8"/>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0" name="Rectangle 9"/>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7" name="Rectangle 16"/>
          <p:cNvSpPr/>
          <p:nvPr/>
        </p:nvSpPr>
        <p:spPr>
          <a:xfrm>
            <a:off x="668652" y="476672"/>
            <a:ext cx="2679212" cy="702756"/>
          </a:xfrm>
          <a:prstGeom prst="rect">
            <a:avLst/>
          </a:prstGeom>
        </p:spPr>
        <p:txBody>
          <a:bodyPr wrap="square">
            <a:spAutoFit/>
          </a:bodyPr>
          <a:lstStyle/>
          <a:p>
            <a:pPr algn="ctr">
              <a:lnSpc>
                <a:spcPct val="150000"/>
              </a:lnSpc>
            </a:pPr>
            <a:r>
              <a:rPr lang="en-US" sz="2800" dirty="0">
                <a:ln w="12700">
                  <a:solidFill>
                    <a:schemeClr val="bg1"/>
                  </a:solidFill>
                </a:ln>
                <a:solidFill>
                  <a:srgbClr val="FFFFFF"/>
                </a:solidFill>
                <a:latin typeface="Droid Sans"/>
                <a:cs typeface="Droid Sans"/>
              </a:rPr>
              <a:t>DISCLAIMER</a:t>
            </a:r>
          </a:p>
        </p:txBody>
      </p:sp>
      <p:sp>
        <p:nvSpPr>
          <p:cNvPr id="2" name="Rectangle 1"/>
          <p:cNvSpPr/>
          <p:nvPr/>
        </p:nvSpPr>
        <p:spPr>
          <a:xfrm>
            <a:off x="899590" y="1689939"/>
            <a:ext cx="7488833" cy="2970043"/>
          </a:xfrm>
          <a:prstGeom prst="rect">
            <a:avLst/>
          </a:prstGeom>
        </p:spPr>
        <p:txBody>
          <a:bodyPr wrap="square">
            <a:spAutoFit/>
          </a:bodyPr>
          <a:lstStyle/>
          <a:p>
            <a:r>
              <a:rPr lang="en-GB" sz="1100" dirty="0">
                <a:solidFill>
                  <a:schemeClr val="bg1"/>
                </a:solidFill>
                <a:latin typeface="Arial"/>
                <a:cs typeface="Arial"/>
              </a:rPr>
              <a:t>The information contained in this website is for general information purposes only. The information is provided by SIRV Systems Limited and while we endeavour to keep the information up to date and correct, we make no representations or warranties of any kind, express or implied, about the completeness, accuracy, reliability, suitability or availability with respect to the website or the information, products, services, or related graphics contained on the website for any purpose. Any reliance you place on such information is therefore strictly at your own risk.</a:t>
            </a:r>
          </a:p>
          <a:p>
            <a:endParaRPr lang="en-GB" sz="1100" dirty="0">
              <a:solidFill>
                <a:schemeClr val="bg1"/>
              </a:solidFill>
              <a:latin typeface="Arial"/>
              <a:cs typeface="Arial"/>
            </a:endParaRPr>
          </a:p>
          <a:p>
            <a:r>
              <a:rPr lang="en-GB" sz="1100" dirty="0">
                <a:solidFill>
                  <a:schemeClr val="bg1"/>
                </a:solidFill>
                <a:latin typeface="Arial"/>
                <a:cs typeface="Arial"/>
              </a:rPr>
              <a:t>In no event will we be liable for any loss or damage including without limitation, indirect or consequential loss or damage, or any loss or damage whatsoever arising from loss of data or profits arising out of, or in connection with, the use of this website.</a:t>
            </a:r>
          </a:p>
          <a:p>
            <a:endParaRPr lang="en-GB" sz="1100" dirty="0">
              <a:solidFill>
                <a:schemeClr val="bg1"/>
              </a:solidFill>
              <a:latin typeface="Arial"/>
              <a:cs typeface="Arial"/>
            </a:endParaRPr>
          </a:p>
          <a:p>
            <a:r>
              <a:rPr lang="en-GB" sz="1100" dirty="0">
                <a:solidFill>
                  <a:schemeClr val="bg1"/>
                </a:solidFill>
                <a:latin typeface="Arial"/>
                <a:cs typeface="Arial"/>
              </a:rPr>
              <a:t>Through this website you are able to link to other websites which are not under the control of SIRV Systems Limited. We have no control over the nature, content and availability of those sites. The inclusion of any links does not necessarily imply a recommendation or endorse the views expressed within them.</a:t>
            </a:r>
          </a:p>
          <a:p>
            <a:endParaRPr lang="en-GB" sz="1100" dirty="0">
              <a:solidFill>
                <a:schemeClr val="bg1"/>
              </a:solidFill>
              <a:latin typeface="Arial"/>
              <a:cs typeface="Arial"/>
            </a:endParaRPr>
          </a:p>
          <a:p>
            <a:r>
              <a:rPr lang="en-GB" sz="1100" dirty="0">
                <a:solidFill>
                  <a:schemeClr val="bg1"/>
                </a:solidFill>
                <a:latin typeface="Arial"/>
                <a:cs typeface="Arial"/>
              </a:rPr>
              <a:t>Every effort is made to keep the website up and running smoothly. However, SIRV Systems Limited takes no responsibility for, and will not be liable for, the website being temporarily unavailable due to technical issues beyond our control.</a:t>
            </a:r>
          </a:p>
        </p:txBody>
      </p:sp>
    </p:spTree>
    <p:extLst>
      <p:ext uri="{BB962C8B-B14F-4D97-AF65-F5344CB8AC3E}">
        <p14:creationId xmlns:p14="http://schemas.microsoft.com/office/powerpoint/2010/main" val="673695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1C3853"/>
        </a:solidFill>
        <a:effectLst/>
      </p:bgPr>
    </p:bg>
    <p:spTree>
      <p:nvGrpSpPr>
        <p:cNvPr id="1" name=""/>
        <p:cNvGrpSpPr/>
        <p:nvPr/>
      </p:nvGrpSpPr>
      <p:grpSpPr>
        <a:xfrm>
          <a:off x="0" y="0"/>
          <a:ext cx="0" cy="0"/>
          <a:chOff x="0" y="0"/>
          <a:chExt cx="0" cy="0"/>
        </a:xfrm>
      </p:grpSpPr>
      <p:grpSp>
        <p:nvGrpSpPr>
          <p:cNvPr id="8" name="Group 7"/>
          <p:cNvGrpSpPr/>
          <p:nvPr/>
        </p:nvGrpSpPr>
        <p:grpSpPr>
          <a:xfrm>
            <a:off x="899592" y="635374"/>
            <a:ext cx="2808312" cy="911261"/>
            <a:chOff x="903599" y="635374"/>
            <a:chExt cx="1490806" cy="911261"/>
          </a:xfrm>
        </p:grpSpPr>
        <p:sp>
          <p:nvSpPr>
            <p:cNvPr id="9" name="Right Triangle 8"/>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0" name="Rectangle 9"/>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7" name="Rectangle 16"/>
          <p:cNvSpPr/>
          <p:nvPr/>
        </p:nvSpPr>
        <p:spPr>
          <a:xfrm>
            <a:off x="524636" y="476672"/>
            <a:ext cx="3543308" cy="702756"/>
          </a:xfrm>
          <a:prstGeom prst="rect">
            <a:avLst/>
          </a:prstGeom>
        </p:spPr>
        <p:txBody>
          <a:bodyPr wrap="square">
            <a:spAutoFit/>
          </a:bodyPr>
          <a:lstStyle/>
          <a:p>
            <a:pPr algn="ctr">
              <a:lnSpc>
                <a:spcPct val="150000"/>
              </a:lnSpc>
            </a:pPr>
            <a:r>
              <a:rPr lang="en-US" sz="2800" dirty="0">
                <a:ln w="12700">
                  <a:solidFill>
                    <a:schemeClr val="bg1"/>
                  </a:solidFill>
                </a:ln>
                <a:solidFill>
                  <a:srgbClr val="FFFFFF"/>
                </a:solidFill>
                <a:latin typeface="Droid Sans"/>
                <a:cs typeface="Droid Sans"/>
              </a:rPr>
              <a:t>INTRODUCTION</a:t>
            </a:r>
          </a:p>
        </p:txBody>
      </p:sp>
      <p:sp>
        <p:nvSpPr>
          <p:cNvPr id="19" name="Rectangle 18"/>
          <p:cNvSpPr/>
          <p:nvPr/>
        </p:nvSpPr>
        <p:spPr>
          <a:xfrm>
            <a:off x="775047" y="1563638"/>
            <a:ext cx="7541369" cy="3395802"/>
          </a:xfrm>
          <a:prstGeom prst="rect">
            <a:avLst/>
          </a:prstGeom>
        </p:spPr>
        <p:txBody>
          <a:bodyPr wrap="square">
            <a:spAutoFit/>
          </a:bodyPr>
          <a:lstStyle/>
          <a:p>
            <a:pPr>
              <a:lnSpc>
                <a:spcPct val="150000"/>
              </a:lnSpc>
            </a:pPr>
            <a:endParaRPr lang="en-US" sz="1600" dirty="0">
              <a:ln w="12700">
                <a:solidFill>
                  <a:schemeClr val="bg1"/>
                </a:solidFill>
              </a:ln>
              <a:solidFill>
                <a:srgbClr val="FFFFFF"/>
              </a:solidFill>
              <a:latin typeface="Arial"/>
              <a:cs typeface="Arial"/>
            </a:endParaRPr>
          </a:p>
          <a:p>
            <a:pPr>
              <a:lnSpc>
                <a:spcPct val="150000"/>
              </a:lnSpc>
            </a:pPr>
            <a:r>
              <a:rPr lang="en-US" sz="1600" dirty="0">
                <a:ln w="12700">
                  <a:solidFill>
                    <a:schemeClr val="bg1"/>
                  </a:solidFill>
                </a:ln>
                <a:solidFill>
                  <a:srgbClr val="FFFFFF"/>
                </a:solidFill>
                <a:latin typeface="Arial"/>
                <a:cs typeface="Arial"/>
              </a:rPr>
              <a:t>Working with our community we’ve put together some SOPs for you to use, free of charge. </a:t>
            </a:r>
          </a:p>
          <a:p>
            <a:pPr>
              <a:lnSpc>
                <a:spcPct val="150000"/>
              </a:lnSpc>
            </a:pPr>
            <a:endParaRPr lang="en-US" sz="1600" dirty="0">
              <a:ln w="12700">
                <a:solidFill>
                  <a:schemeClr val="bg1"/>
                </a:solidFill>
              </a:ln>
              <a:solidFill>
                <a:srgbClr val="FFFFFF"/>
              </a:solidFill>
              <a:latin typeface="Arial"/>
              <a:cs typeface="Arial"/>
            </a:endParaRPr>
          </a:p>
          <a:p>
            <a:pPr>
              <a:lnSpc>
                <a:spcPct val="150000"/>
              </a:lnSpc>
            </a:pPr>
            <a:r>
              <a:rPr lang="en-US" sz="1600" dirty="0">
                <a:ln w="12700">
                  <a:solidFill>
                    <a:schemeClr val="bg1"/>
                  </a:solidFill>
                </a:ln>
                <a:solidFill>
                  <a:srgbClr val="FFFFFF"/>
                </a:solidFill>
                <a:latin typeface="Arial"/>
                <a:cs typeface="Arial"/>
              </a:rPr>
              <a:t>The SOPs are designed to be read by the individual on the ground and follow the format used by our decision support system, a decision tree that asks one question and provides one or more answers and instructions. </a:t>
            </a:r>
          </a:p>
          <a:p>
            <a:pPr>
              <a:lnSpc>
                <a:spcPct val="150000"/>
              </a:lnSpc>
            </a:pPr>
            <a:endParaRPr lang="en-US" sz="1600" dirty="0">
              <a:ln w="12700">
                <a:solidFill>
                  <a:schemeClr val="bg1"/>
                </a:solidFill>
              </a:ln>
              <a:solidFill>
                <a:srgbClr val="FFFFFF"/>
              </a:solidFill>
              <a:latin typeface="Arial"/>
              <a:cs typeface="Arial"/>
            </a:endParaRPr>
          </a:p>
          <a:p>
            <a:pPr>
              <a:lnSpc>
                <a:spcPct val="150000"/>
              </a:lnSpc>
            </a:pPr>
            <a:r>
              <a:rPr lang="en-US" sz="1600" dirty="0">
                <a:ln w="12700">
                  <a:solidFill>
                    <a:schemeClr val="bg1"/>
                  </a:solidFill>
                </a:ln>
                <a:solidFill>
                  <a:srgbClr val="FFFFFF"/>
                </a:solidFill>
                <a:latin typeface="Arial"/>
                <a:cs typeface="Arial"/>
              </a:rPr>
              <a:t>  </a:t>
            </a:r>
          </a:p>
        </p:txBody>
      </p:sp>
    </p:spTree>
    <p:extLst>
      <p:ext uri="{BB962C8B-B14F-4D97-AF65-F5344CB8AC3E}">
        <p14:creationId xmlns:p14="http://schemas.microsoft.com/office/powerpoint/2010/main" val="2181347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971598" y="1635646"/>
            <a:ext cx="6966936" cy="1584176"/>
            <a:chOff x="2257013" y="1682350"/>
            <a:chExt cx="4447108" cy="797182"/>
          </a:xfrm>
        </p:grpSpPr>
        <p:pic>
          <p:nvPicPr>
            <p:cNvPr id="13" name="Picture 12" descr="Banner-02.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a:off x="5899123" y="1682350"/>
              <a:ext cx="804998" cy="797182"/>
            </a:xfrm>
            <a:prstGeom prst="rect">
              <a:avLst/>
            </a:prstGeom>
          </p:spPr>
        </p:pic>
        <p:pic>
          <p:nvPicPr>
            <p:cNvPr id="14" name="Picture 13" descr="Banner-03.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2257013" y="1682350"/>
              <a:ext cx="804998" cy="797182"/>
            </a:xfrm>
            <a:prstGeom prst="rect">
              <a:avLst/>
            </a:prstGeom>
          </p:spPr>
        </p:pic>
        <p:sp>
          <p:nvSpPr>
            <p:cNvPr id="15" name="Rectangle 14"/>
            <p:cNvSpPr/>
            <p:nvPr/>
          </p:nvSpPr>
          <p:spPr>
            <a:xfrm>
              <a:off x="2660952" y="1741929"/>
              <a:ext cx="3640667" cy="487600"/>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6" name="Rectangle 15"/>
          <p:cNvSpPr/>
          <p:nvPr/>
        </p:nvSpPr>
        <p:spPr>
          <a:xfrm>
            <a:off x="1604420" y="1669983"/>
            <a:ext cx="5703548" cy="877163"/>
          </a:xfrm>
          <a:prstGeom prst="rect">
            <a:avLst/>
          </a:prstGeom>
        </p:spPr>
        <p:txBody>
          <a:bodyPr wrap="square">
            <a:spAutoFit/>
          </a:bodyPr>
          <a:lstStyle/>
          <a:p>
            <a:pPr algn="ctr">
              <a:lnSpc>
                <a:spcPct val="150000"/>
              </a:lnSpc>
            </a:pPr>
            <a:r>
              <a:rPr lang="en-US" sz="3600" dirty="0">
                <a:ln w="12700">
                  <a:solidFill>
                    <a:schemeClr val="bg1"/>
                  </a:solidFill>
                </a:ln>
                <a:solidFill>
                  <a:srgbClr val="FFFFFF"/>
                </a:solidFill>
                <a:latin typeface="Droid Sans"/>
                <a:cs typeface="Droid Sans"/>
              </a:rPr>
              <a:t>BOMB THREAT SOP</a:t>
            </a:r>
          </a:p>
        </p:txBody>
      </p:sp>
    </p:spTree>
    <p:extLst>
      <p:ext uri="{BB962C8B-B14F-4D97-AF65-F5344CB8AC3E}">
        <p14:creationId xmlns:p14="http://schemas.microsoft.com/office/powerpoint/2010/main" val="10621442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1C3853"/>
        </a:solidFill>
        <a:effectLst/>
      </p:bgPr>
    </p:bg>
    <p:spTree>
      <p:nvGrpSpPr>
        <p:cNvPr id="1" name=""/>
        <p:cNvGrpSpPr/>
        <p:nvPr/>
      </p:nvGrpSpPr>
      <p:grpSpPr>
        <a:xfrm>
          <a:off x="0" y="0"/>
          <a:ext cx="0" cy="0"/>
          <a:chOff x="0" y="0"/>
          <a:chExt cx="0" cy="0"/>
        </a:xfrm>
      </p:grpSpPr>
      <p:grpSp>
        <p:nvGrpSpPr>
          <p:cNvPr id="8" name="Group 7"/>
          <p:cNvGrpSpPr/>
          <p:nvPr/>
        </p:nvGrpSpPr>
        <p:grpSpPr>
          <a:xfrm>
            <a:off x="899592" y="635374"/>
            <a:ext cx="1368152" cy="911261"/>
            <a:chOff x="903599" y="635374"/>
            <a:chExt cx="1490806" cy="911261"/>
          </a:xfrm>
        </p:grpSpPr>
        <p:sp>
          <p:nvSpPr>
            <p:cNvPr id="9" name="Right Triangle 8"/>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0" name="Rectangle 9"/>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7" name="Rectangle 16"/>
          <p:cNvSpPr/>
          <p:nvPr/>
        </p:nvSpPr>
        <p:spPr>
          <a:xfrm>
            <a:off x="956684" y="476672"/>
            <a:ext cx="3543308" cy="702756"/>
          </a:xfrm>
          <a:prstGeom prst="rect">
            <a:avLst/>
          </a:prstGeom>
        </p:spPr>
        <p:txBody>
          <a:bodyPr wrap="square">
            <a:spAutoFit/>
          </a:bodyPr>
          <a:lstStyle/>
          <a:p>
            <a:pPr>
              <a:lnSpc>
                <a:spcPct val="150000"/>
              </a:lnSpc>
            </a:pPr>
            <a:r>
              <a:rPr lang="en-US" sz="2800" dirty="0">
                <a:ln w="12700">
                  <a:solidFill>
                    <a:schemeClr val="bg1"/>
                  </a:solidFill>
                </a:ln>
                <a:solidFill>
                  <a:srgbClr val="FFFFFF"/>
                </a:solidFill>
                <a:latin typeface="Droid Sans"/>
                <a:cs typeface="Droid Sans"/>
              </a:rPr>
              <a:t>Page 1</a:t>
            </a:r>
          </a:p>
        </p:txBody>
      </p:sp>
      <p:sp>
        <p:nvSpPr>
          <p:cNvPr id="7" name="Rectangle 6"/>
          <p:cNvSpPr/>
          <p:nvPr/>
        </p:nvSpPr>
        <p:spPr>
          <a:xfrm>
            <a:off x="827584" y="1642805"/>
            <a:ext cx="7541369" cy="1569660"/>
          </a:xfrm>
          <a:prstGeom prst="rect">
            <a:avLst/>
          </a:prstGeom>
        </p:spPr>
        <p:txBody>
          <a:bodyPr wrap="square">
            <a:spAutoFit/>
          </a:bodyPr>
          <a:lstStyle/>
          <a:p>
            <a:r>
              <a:rPr lang="en-GB" sz="1600" dirty="0">
                <a:solidFill>
                  <a:srgbClr val="FFFFFF"/>
                </a:solidFill>
                <a:latin typeface="Arial"/>
                <a:cs typeface="Arial"/>
              </a:rPr>
              <a:t>QUESTION: </a:t>
            </a:r>
            <a:r>
              <a:rPr lang="en-US" sz="1600" dirty="0">
                <a:solidFill>
                  <a:schemeClr val="bg1"/>
                </a:solidFill>
                <a:latin typeface="Arial"/>
                <a:cs typeface="Arial"/>
              </a:rPr>
              <a:t>How was bomb Threat Received?</a:t>
            </a:r>
            <a:endParaRPr lang="en-GB" sz="1600" dirty="0">
              <a:solidFill>
                <a:schemeClr val="bg1"/>
              </a:solidFill>
              <a:latin typeface="Arial"/>
              <a:cs typeface="Arial"/>
            </a:endParaRPr>
          </a:p>
          <a:p>
            <a:pPr marL="285750" indent="-285750">
              <a:buFont typeface="Arial"/>
              <a:buChar char="•"/>
            </a:pPr>
            <a:endParaRPr lang="en-GB" sz="1600" dirty="0">
              <a:solidFill>
                <a:schemeClr val="bg1"/>
              </a:solidFill>
              <a:latin typeface="Arial"/>
              <a:cs typeface="Arial"/>
            </a:endParaRPr>
          </a:p>
          <a:p>
            <a:r>
              <a:rPr lang="en-US" sz="1600" dirty="0">
                <a:solidFill>
                  <a:schemeClr val="bg1"/>
                </a:solidFill>
                <a:latin typeface="Arial"/>
                <a:cs typeface="Arial"/>
              </a:rPr>
              <a:t>ANSWER: Telephone or postal bomb threat (go to page 2)</a:t>
            </a:r>
          </a:p>
          <a:p>
            <a:endParaRPr lang="en-US" sz="1600" dirty="0">
              <a:solidFill>
                <a:schemeClr val="bg1"/>
              </a:solidFill>
              <a:latin typeface="Arial"/>
              <a:cs typeface="Arial"/>
            </a:endParaRPr>
          </a:p>
          <a:p>
            <a:r>
              <a:rPr lang="en-US" sz="1600" dirty="0">
                <a:solidFill>
                  <a:schemeClr val="bg1"/>
                </a:solidFill>
                <a:latin typeface="Arial"/>
                <a:cs typeface="Arial"/>
              </a:rPr>
              <a:t>ANSWER: Suspicious letter or package in the mail (go to page 5)</a:t>
            </a:r>
          </a:p>
          <a:p>
            <a:endParaRPr lang="en-GB" sz="1600" dirty="0">
              <a:solidFill>
                <a:srgbClr val="FFFFFF"/>
              </a:solidFill>
              <a:latin typeface="Arial"/>
              <a:cs typeface="Arial"/>
            </a:endParaRPr>
          </a:p>
        </p:txBody>
      </p:sp>
    </p:spTree>
    <p:extLst>
      <p:ext uri="{BB962C8B-B14F-4D97-AF65-F5344CB8AC3E}">
        <p14:creationId xmlns:p14="http://schemas.microsoft.com/office/powerpoint/2010/main" val="3186498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899592" y="635374"/>
            <a:ext cx="1368152" cy="911261"/>
            <a:chOff x="903599" y="635374"/>
            <a:chExt cx="1490806" cy="911261"/>
          </a:xfrm>
        </p:grpSpPr>
        <p:sp>
          <p:nvSpPr>
            <p:cNvPr id="9" name="Right Triangle 8"/>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0" name="Rectangle 9"/>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7" name="Rectangle 16"/>
          <p:cNvSpPr/>
          <p:nvPr/>
        </p:nvSpPr>
        <p:spPr>
          <a:xfrm>
            <a:off x="956684" y="476672"/>
            <a:ext cx="3543308" cy="702756"/>
          </a:xfrm>
          <a:prstGeom prst="rect">
            <a:avLst/>
          </a:prstGeom>
        </p:spPr>
        <p:txBody>
          <a:bodyPr wrap="square">
            <a:spAutoFit/>
          </a:bodyPr>
          <a:lstStyle/>
          <a:p>
            <a:pPr>
              <a:lnSpc>
                <a:spcPct val="150000"/>
              </a:lnSpc>
            </a:pPr>
            <a:r>
              <a:rPr lang="en-US" sz="2800" dirty="0">
                <a:ln w="12700">
                  <a:solidFill>
                    <a:schemeClr val="bg1"/>
                  </a:solidFill>
                </a:ln>
                <a:solidFill>
                  <a:srgbClr val="FFFFFF"/>
                </a:solidFill>
                <a:latin typeface="Droid Sans"/>
                <a:cs typeface="Droid Sans"/>
              </a:rPr>
              <a:t>Page 2</a:t>
            </a:r>
          </a:p>
        </p:txBody>
      </p:sp>
      <p:sp>
        <p:nvSpPr>
          <p:cNvPr id="7" name="Rectangle 6"/>
          <p:cNvSpPr/>
          <p:nvPr/>
        </p:nvSpPr>
        <p:spPr>
          <a:xfrm>
            <a:off x="827584" y="1642805"/>
            <a:ext cx="7541369" cy="1569660"/>
          </a:xfrm>
          <a:prstGeom prst="rect">
            <a:avLst/>
          </a:prstGeom>
        </p:spPr>
        <p:txBody>
          <a:bodyPr wrap="square">
            <a:spAutoFit/>
          </a:bodyPr>
          <a:lstStyle/>
          <a:p>
            <a:r>
              <a:rPr lang="en-GB" sz="1600" dirty="0">
                <a:solidFill>
                  <a:srgbClr val="FFFFFF"/>
                </a:solidFill>
                <a:latin typeface="Arial"/>
                <a:cs typeface="Arial"/>
              </a:rPr>
              <a:t>QUESTION: </a:t>
            </a:r>
            <a:r>
              <a:rPr lang="en-US" sz="1600" dirty="0">
                <a:solidFill>
                  <a:srgbClr val="FFFFFF"/>
                </a:solidFill>
                <a:latin typeface="Arial"/>
                <a:cs typeface="Arial"/>
              </a:rPr>
              <a:t>Is the phone call in progress?</a:t>
            </a:r>
            <a:endParaRPr lang="en-GB" sz="1600" dirty="0">
              <a:solidFill>
                <a:srgbClr val="FFFFFF"/>
              </a:solidFill>
              <a:latin typeface="Arial"/>
              <a:cs typeface="Arial"/>
            </a:endParaRPr>
          </a:p>
          <a:p>
            <a:pPr marL="285750" indent="-285750">
              <a:buFont typeface="Arial"/>
              <a:buChar char="•"/>
            </a:pPr>
            <a:endParaRPr lang="en-GB" sz="1600" dirty="0">
              <a:solidFill>
                <a:schemeClr val="bg1"/>
              </a:solidFill>
              <a:latin typeface="Arial"/>
              <a:cs typeface="Arial"/>
            </a:endParaRPr>
          </a:p>
          <a:p>
            <a:r>
              <a:rPr lang="en-US" sz="1600" dirty="0">
                <a:solidFill>
                  <a:schemeClr val="bg1"/>
                </a:solidFill>
                <a:latin typeface="Arial"/>
                <a:cs typeface="Arial"/>
              </a:rPr>
              <a:t>ANSWER: No (go to page 3)</a:t>
            </a:r>
          </a:p>
          <a:p>
            <a:endParaRPr lang="en-US" sz="1600" dirty="0">
              <a:solidFill>
                <a:schemeClr val="bg1"/>
              </a:solidFill>
              <a:latin typeface="Arial"/>
              <a:cs typeface="Arial"/>
            </a:endParaRPr>
          </a:p>
          <a:p>
            <a:r>
              <a:rPr lang="en-US" sz="1600" dirty="0">
                <a:solidFill>
                  <a:schemeClr val="bg1"/>
                </a:solidFill>
                <a:latin typeface="Arial"/>
                <a:cs typeface="Arial"/>
              </a:rPr>
              <a:t>ANSWER: Yes (go to page 4)</a:t>
            </a:r>
          </a:p>
          <a:p>
            <a:endParaRPr lang="en-GB" sz="1600" dirty="0">
              <a:solidFill>
                <a:srgbClr val="FFFFFF"/>
              </a:solidFill>
              <a:latin typeface="Arial"/>
              <a:cs typeface="Arial"/>
            </a:endParaRPr>
          </a:p>
        </p:txBody>
      </p:sp>
    </p:spTree>
    <p:extLst>
      <p:ext uri="{BB962C8B-B14F-4D97-AF65-F5344CB8AC3E}">
        <p14:creationId xmlns:p14="http://schemas.microsoft.com/office/powerpoint/2010/main" val="188417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899592" y="635374"/>
            <a:ext cx="2664296" cy="911261"/>
            <a:chOff x="903599" y="635374"/>
            <a:chExt cx="1490806" cy="911261"/>
          </a:xfrm>
        </p:grpSpPr>
        <p:sp>
          <p:nvSpPr>
            <p:cNvPr id="9" name="Right Triangle 8"/>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0" name="Rectangle 9"/>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7" name="Rectangle 16"/>
          <p:cNvSpPr/>
          <p:nvPr/>
        </p:nvSpPr>
        <p:spPr>
          <a:xfrm>
            <a:off x="956684" y="476672"/>
            <a:ext cx="3543308" cy="702756"/>
          </a:xfrm>
          <a:prstGeom prst="rect">
            <a:avLst/>
          </a:prstGeom>
        </p:spPr>
        <p:txBody>
          <a:bodyPr wrap="square">
            <a:spAutoFit/>
          </a:bodyPr>
          <a:lstStyle/>
          <a:p>
            <a:pPr>
              <a:lnSpc>
                <a:spcPct val="150000"/>
              </a:lnSpc>
            </a:pPr>
            <a:r>
              <a:rPr lang="en-US" sz="2800" dirty="0">
                <a:ln w="12700">
                  <a:solidFill>
                    <a:schemeClr val="bg1"/>
                  </a:solidFill>
                </a:ln>
                <a:solidFill>
                  <a:srgbClr val="FFFFFF"/>
                </a:solidFill>
                <a:latin typeface="Droid Sans"/>
                <a:cs typeface="Droid Sans"/>
              </a:rPr>
              <a:t>Page 3: ADVICE </a:t>
            </a:r>
          </a:p>
        </p:txBody>
      </p:sp>
      <p:sp>
        <p:nvSpPr>
          <p:cNvPr id="7" name="Rectangle 6"/>
          <p:cNvSpPr/>
          <p:nvPr/>
        </p:nvSpPr>
        <p:spPr>
          <a:xfrm>
            <a:off x="827584" y="1642805"/>
            <a:ext cx="7541369" cy="1077218"/>
          </a:xfrm>
          <a:prstGeom prst="rect">
            <a:avLst/>
          </a:prstGeom>
        </p:spPr>
        <p:txBody>
          <a:bodyPr wrap="square">
            <a:spAutoFit/>
          </a:bodyPr>
          <a:lstStyle/>
          <a:p>
            <a:r>
              <a:rPr lang="en-GB" sz="1600" dirty="0">
                <a:solidFill>
                  <a:srgbClr val="FFFFFF"/>
                </a:solidFill>
                <a:latin typeface="Arial"/>
                <a:cs typeface="Arial"/>
              </a:rPr>
              <a:t>ADVICE: </a:t>
            </a:r>
            <a:r>
              <a:rPr lang="en-US" sz="1600" dirty="0">
                <a:solidFill>
                  <a:srgbClr val="FFFFFF"/>
                </a:solidFill>
                <a:latin typeface="Arial"/>
                <a:cs typeface="Arial"/>
              </a:rPr>
              <a:t>Proceed to complete Bomb Threat Form</a:t>
            </a:r>
            <a:r>
              <a:rPr lang="en-US" sz="1600" dirty="0">
                <a:solidFill>
                  <a:schemeClr val="bg1"/>
                </a:solidFill>
                <a:latin typeface="Arial"/>
                <a:cs typeface="Arial"/>
              </a:rPr>
              <a:t> – Call Not in Progress (go to page 16)</a:t>
            </a:r>
            <a:endParaRPr lang="en-GB" sz="1600" dirty="0">
              <a:solidFill>
                <a:srgbClr val="FFFFFF"/>
              </a:solidFill>
              <a:latin typeface="Arial"/>
              <a:cs typeface="Arial"/>
            </a:endParaRPr>
          </a:p>
          <a:p>
            <a:endParaRPr lang="en-US" sz="1600" dirty="0">
              <a:solidFill>
                <a:srgbClr val="FFFFFF"/>
              </a:solidFill>
              <a:latin typeface="Arial"/>
              <a:cs typeface="Arial"/>
            </a:endParaRPr>
          </a:p>
          <a:p>
            <a:pPr marL="285750" indent="-285750">
              <a:buFont typeface="Arial"/>
              <a:buChar char="•"/>
            </a:pPr>
            <a:endParaRPr lang="en-GB" sz="1600" dirty="0">
              <a:solidFill>
                <a:schemeClr val="bg1"/>
              </a:solidFill>
              <a:latin typeface="Arial"/>
              <a:cs typeface="Arial"/>
            </a:endParaRPr>
          </a:p>
        </p:txBody>
      </p:sp>
    </p:spTree>
    <p:extLst>
      <p:ext uri="{BB962C8B-B14F-4D97-AF65-F5344CB8AC3E}">
        <p14:creationId xmlns:p14="http://schemas.microsoft.com/office/powerpoint/2010/main" val="5924174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899592" y="635374"/>
            <a:ext cx="2664296" cy="911261"/>
            <a:chOff x="903599" y="635374"/>
            <a:chExt cx="1490806" cy="911261"/>
          </a:xfrm>
        </p:grpSpPr>
        <p:sp>
          <p:nvSpPr>
            <p:cNvPr id="9" name="Right Triangle 8"/>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0" name="Rectangle 9"/>
            <p:cNvSpPr/>
            <p:nvPr/>
          </p:nvSpPr>
          <p:spPr>
            <a:xfrm>
              <a:off x="903601" y="635374"/>
              <a:ext cx="1490804"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7" name="Rectangle 16"/>
          <p:cNvSpPr/>
          <p:nvPr/>
        </p:nvSpPr>
        <p:spPr>
          <a:xfrm>
            <a:off x="956684" y="476672"/>
            <a:ext cx="3543308" cy="702756"/>
          </a:xfrm>
          <a:prstGeom prst="rect">
            <a:avLst/>
          </a:prstGeom>
        </p:spPr>
        <p:txBody>
          <a:bodyPr wrap="square">
            <a:spAutoFit/>
          </a:bodyPr>
          <a:lstStyle/>
          <a:p>
            <a:pPr>
              <a:lnSpc>
                <a:spcPct val="150000"/>
              </a:lnSpc>
            </a:pPr>
            <a:r>
              <a:rPr lang="en-US" sz="2800" dirty="0">
                <a:ln w="12700">
                  <a:solidFill>
                    <a:schemeClr val="bg1"/>
                  </a:solidFill>
                </a:ln>
                <a:solidFill>
                  <a:srgbClr val="FFFFFF"/>
                </a:solidFill>
                <a:latin typeface="Droid Sans"/>
                <a:cs typeface="Droid Sans"/>
              </a:rPr>
              <a:t>Page 4: ADVICE</a:t>
            </a:r>
          </a:p>
        </p:txBody>
      </p:sp>
      <p:sp>
        <p:nvSpPr>
          <p:cNvPr id="7" name="Rectangle 6"/>
          <p:cNvSpPr/>
          <p:nvPr/>
        </p:nvSpPr>
        <p:spPr>
          <a:xfrm>
            <a:off x="827584" y="1642805"/>
            <a:ext cx="7541369" cy="1077218"/>
          </a:xfrm>
          <a:prstGeom prst="rect">
            <a:avLst/>
          </a:prstGeom>
        </p:spPr>
        <p:txBody>
          <a:bodyPr wrap="square">
            <a:spAutoFit/>
          </a:bodyPr>
          <a:lstStyle/>
          <a:p>
            <a:r>
              <a:rPr lang="en-GB" sz="1600" dirty="0">
                <a:solidFill>
                  <a:srgbClr val="FFFFFF"/>
                </a:solidFill>
                <a:latin typeface="Arial"/>
                <a:cs typeface="Arial"/>
              </a:rPr>
              <a:t>ADVICE: </a:t>
            </a:r>
            <a:r>
              <a:rPr lang="en-US" sz="1600" dirty="0">
                <a:solidFill>
                  <a:srgbClr val="FFFFFF"/>
                </a:solidFill>
                <a:latin typeface="Arial"/>
                <a:cs typeface="Arial"/>
              </a:rPr>
              <a:t>Proceed to complete Bomb Threat Form – Call in Progress</a:t>
            </a:r>
            <a:r>
              <a:rPr lang="en-US" sz="1600" dirty="0">
                <a:solidFill>
                  <a:schemeClr val="bg1"/>
                </a:solidFill>
                <a:latin typeface="Arial"/>
                <a:cs typeface="Arial"/>
              </a:rPr>
              <a:t> (go to page 15)</a:t>
            </a:r>
            <a:endParaRPr lang="en-GB" sz="1600" dirty="0">
              <a:solidFill>
                <a:srgbClr val="FFFFFF"/>
              </a:solidFill>
              <a:latin typeface="Arial"/>
              <a:cs typeface="Arial"/>
            </a:endParaRPr>
          </a:p>
          <a:p>
            <a:endParaRPr lang="en-US" sz="1600" dirty="0">
              <a:solidFill>
                <a:srgbClr val="FFFFFF"/>
              </a:solidFill>
              <a:latin typeface="Arial"/>
              <a:cs typeface="Arial"/>
            </a:endParaRPr>
          </a:p>
          <a:p>
            <a:pPr marL="285750" indent="-285750">
              <a:buFont typeface="Arial"/>
              <a:buChar char="•"/>
            </a:pPr>
            <a:endParaRPr lang="en-GB" sz="1600" dirty="0">
              <a:solidFill>
                <a:schemeClr val="bg1"/>
              </a:solidFill>
              <a:latin typeface="Arial"/>
              <a:cs typeface="Arial"/>
            </a:endParaRPr>
          </a:p>
        </p:txBody>
      </p:sp>
    </p:spTree>
    <p:extLst>
      <p:ext uri="{BB962C8B-B14F-4D97-AF65-F5344CB8AC3E}">
        <p14:creationId xmlns:p14="http://schemas.microsoft.com/office/powerpoint/2010/main" val="34626252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899592" y="635374"/>
            <a:ext cx="2664296" cy="911261"/>
            <a:chOff x="903599" y="635374"/>
            <a:chExt cx="1451574" cy="911261"/>
          </a:xfrm>
        </p:grpSpPr>
        <p:sp>
          <p:nvSpPr>
            <p:cNvPr id="9" name="Right Triangle 8"/>
            <p:cNvSpPr/>
            <p:nvPr/>
          </p:nvSpPr>
          <p:spPr>
            <a:xfrm rot="10800000">
              <a:off x="903599" y="1207968"/>
              <a:ext cx="447525" cy="338667"/>
            </a:xfrm>
            <a:prstGeom prst="rtTriangle">
              <a:avLst/>
            </a:prstGeom>
            <a:solidFill>
              <a:srgbClr val="76201E"/>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sp>
          <p:nvSpPr>
            <p:cNvPr id="10" name="Rectangle 9"/>
            <p:cNvSpPr/>
            <p:nvPr/>
          </p:nvSpPr>
          <p:spPr>
            <a:xfrm>
              <a:off x="903601" y="635374"/>
              <a:ext cx="1451572" cy="572594"/>
            </a:xfrm>
            <a:prstGeom prst="rect">
              <a:avLst/>
            </a:prstGeom>
            <a:solidFill>
              <a:srgbClr val="9C2A2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Narrow"/>
              </a:endParaRPr>
            </a:p>
          </p:txBody>
        </p:sp>
      </p:grpSp>
      <p:sp>
        <p:nvSpPr>
          <p:cNvPr id="17" name="Rectangle 16"/>
          <p:cNvSpPr/>
          <p:nvPr/>
        </p:nvSpPr>
        <p:spPr>
          <a:xfrm>
            <a:off x="956684" y="476672"/>
            <a:ext cx="3111260" cy="702756"/>
          </a:xfrm>
          <a:prstGeom prst="rect">
            <a:avLst/>
          </a:prstGeom>
        </p:spPr>
        <p:txBody>
          <a:bodyPr wrap="square">
            <a:spAutoFit/>
          </a:bodyPr>
          <a:lstStyle/>
          <a:p>
            <a:pPr>
              <a:lnSpc>
                <a:spcPct val="150000"/>
              </a:lnSpc>
            </a:pPr>
            <a:r>
              <a:rPr lang="en-US" sz="2800" dirty="0">
                <a:ln w="12700">
                  <a:solidFill>
                    <a:schemeClr val="bg1"/>
                  </a:solidFill>
                </a:ln>
                <a:solidFill>
                  <a:srgbClr val="FFFFFF"/>
                </a:solidFill>
                <a:latin typeface="Droid Sans"/>
                <a:cs typeface="Droid Sans"/>
              </a:rPr>
              <a:t>Page 5: ADVICE</a:t>
            </a:r>
          </a:p>
        </p:txBody>
      </p:sp>
      <p:sp>
        <p:nvSpPr>
          <p:cNvPr id="7" name="Rectangle 6"/>
          <p:cNvSpPr/>
          <p:nvPr/>
        </p:nvSpPr>
        <p:spPr>
          <a:xfrm>
            <a:off x="899592" y="1642805"/>
            <a:ext cx="7541369" cy="338554"/>
          </a:xfrm>
          <a:prstGeom prst="rect">
            <a:avLst/>
          </a:prstGeom>
        </p:spPr>
        <p:txBody>
          <a:bodyPr wrap="square">
            <a:spAutoFit/>
          </a:bodyPr>
          <a:lstStyle/>
          <a:p>
            <a:r>
              <a:rPr lang="en-GB" sz="1600" dirty="0">
                <a:solidFill>
                  <a:srgbClr val="FFFFFF"/>
                </a:solidFill>
                <a:latin typeface="Arial"/>
                <a:cs typeface="Arial"/>
              </a:rPr>
              <a:t>Suspicious letter or package in mail:</a:t>
            </a:r>
          </a:p>
        </p:txBody>
      </p:sp>
      <p:sp>
        <p:nvSpPr>
          <p:cNvPr id="3" name="Rectangle 2"/>
          <p:cNvSpPr/>
          <p:nvPr/>
        </p:nvSpPr>
        <p:spPr>
          <a:xfrm>
            <a:off x="899590" y="1916667"/>
            <a:ext cx="7848874" cy="2743315"/>
          </a:xfrm>
          <a:prstGeom prst="rect">
            <a:avLst/>
          </a:prstGeom>
        </p:spPr>
        <p:txBody>
          <a:bodyPr wrap="square">
            <a:spAutoFit/>
          </a:bodyPr>
          <a:lstStyle/>
          <a:p>
            <a:pPr>
              <a:lnSpc>
                <a:spcPct val="120000"/>
              </a:lnSpc>
            </a:pPr>
            <a:r>
              <a:rPr lang="en-US" sz="1600" u="sng" dirty="0">
                <a:solidFill>
                  <a:srgbClr val="FFFFFF"/>
                </a:solidFill>
                <a:latin typeface="Arial"/>
                <a:cs typeface="Arial"/>
              </a:rPr>
              <a:t>WARNING:</a:t>
            </a:r>
            <a:r>
              <a:rPr lang="en-US" sz="1600" dirty="0">
                <a:solidFill>
                  <a:srgbClr val="FFFFFF"/>
                </a:solidFill>
                <a:latin typeface="Arial"/>
                <a:cs typeface="Arial"/>
              </a:rPr>
              <a:t> DO NOT</a:t>
            </a:r>
          </a:p>
          <a:p>
            <a:pPr marL="285750" indent="-285750">
              <a:lnSpc>
                <a:spcPct val="120000"/>
              </a:lnSpc>
              <a:buFont typeface="Arial"/>
              <a:buChar char="•"/>
            </a:pPr>
            <a:r>
              <a:rPr lang="en-US" sz="1600" dirty="0">
                <a:solidFill>
                  <a:srgbClr val="FFFFFF"/>
                </a:solidFill>
                <a:latin typeface="Arial"/>
                <a:cs typeface="Arial"/>
              </a:rPr>
              <a:t>Drop, shake or throw it away.</a:t>
            </a:r>
          </a:p>
          <a:p>
            <a:pPr marL="285750" indent="-285750">
              <a:lnSpc>
                <a:spcPct val="120000"/>
              </a:lnSpc>
              <a:buFont typeface="Arial"/>
              <a:buChar char="•"/>
            </a:pPr>
            <a:r>
              <a:rPr lang="en-US" sz="1600" dirty="0">
                <a:solidFill>
                  <a:srgbClr val="FFFFFF"/>
                </a:solidFill>
                <a:latin typeface="Arial"/>
                <a:cs typeface="Arial"/>
              </a:rPr>
              <a:t>Attempt to open the package.</a:t>
            </a:r>
          </a:p>
          <a:p>
            <a:pPr marL="285750" indent="-285750">
              <a:lnSpc>
                <a:spcPct val="120000"/>
              </a:lnSpc>
              <a:buFont typeface="Arial"/>
              <a:buChar char="•"/>
            </a:pPr>
            <a:r>
              <a:rPr lang="en-US" sz="1600" dirty="0">
                <a:solidFill>
                  <a:srgbClr val="FFFFFF"/>
                </a:solidFill>
                <a:latin typeface="Arial"/>
                <a:cs typeface="Arial"/>
              </a:rPr>
              <a:t>Bend or flex the package in an attempt to ascertain the contents.</a:t>
            </a:r>
          </a:p>
          <a:p>
            <a:pPr marL="285750" indent="-285750">
              <a:lnSpc>
                <a:spcPct val="120000"/>
              </a:lnSpc>
              <a:buFont typeface="Arial"/>
              <a:buChar char="•"/>
            </a:pPr>
            <a:r>
              <a:rPr lang="en-US" sz="1600" dirty="0">
                <a:solidFill>
                  <a:srgbClr val="FFFFFF"/>
                </a:solidFill>
                <a:latin typeface="Arial"/>
                <a:cs typeface="Arial"/>
              </a:rPr>
              <a:t>Immerse the package in sand or water.</a:t>
            </a:r>
          </a:p>
          <a:p>
            <a:pPr marL="285750" indent="-285750">
              <a:lnSpc>
                <a:spcPct val="120000"/>
              </a:lnSpc>
              <a:buFont typeface="Arial"/>
              <a:buChar char="•"/>
            </a:pPr>
            <a:r>
              <a:rPr lang="en-US" sz="1600" dirty="0">
                <a:solidFill>
                  <a:srgbClr val="FFFFFF"/>
                </a:solidFill>
                <a:latin typeface="Arial"/>
                <a:cs typeface="Arial"/>
              </a:rPr>
              <a:t>lace it under a sandbag or other heavy object.</a:t>
            </a:r>
          </a:p>
          <a:p>
            <a:pPr marL="285750" indent="-285750">
              <a:lnSpc>
                <a:spcPct val="120000"/>
              </a:lnSpc>
              <a:buFont typeface="Arial"/>
              <a:buChar char="•"/>
            </a:pPr>
            <a:r>
              <a:rPr lang="en-US" sz="1600" dirty="0">
                <a:solidFill>
                  <a:srgbClr val="FFFFFF"/>
                </a:solidFill>
                <a:latin typeface="Arial"/>
                <a:cs typeface="Arial"/>
              </a:rPr>
              <a:t>Place the package in any container other than the one specifically designed for this purpose.</a:t>
            </a:r>
          </a:p>
          <a:p>
            <a:pPr marL="285750" indent="-285750">
              <a:lnSpc>
                <a:spcPct val="120000"/>
              </a:lnSpc>
              <a:buFont typeface="Arial"/>
              <a:buChar char="•"/>
            </a:pPr>
            <a:r>
              <a:rPr lang="en-US" sz="1600" dirty="0">
                <a:solidFill>
                  <a:srgbClr val="FFFFFF"/>
                </a:solidFill>
                <a:latin typeface="Arial"/>
                <a:cs typeface="Arial"/>
              </a:rPr>
              <a:t>Handle the package any more than is absolutely necessary.</a:t>
            </a:r>
          </a:p>
        </p:txBody>
      </p:sp>
      <p:sp>
        <p:nvSpPr>
          <p:cNvPr id="11" name="Rectangle 10"/>
          <p:cNvSpPr/>
          <p:nvPr/>
        </p:nvSpPr>
        <p:spPr>
          <a:xfrm>
            <a:off x="899592" y="4587974"/>
            <a:ext cx="7541369" cy="338554"/>
          </a:xfrm>
          <a:prstGeom prst="rect">
            <a:avLst/>
          </a:prstGeom>
        </p:spPr>
        <p:txBody>
          <a:bodyPr wrap="square">
            <a:spAutoFit/>
          </a:bodyPr>
          <a:lstStyle/>
          <a:p>
            <a:pPr algn="r"/>
            <a:r>
              <a:rPr lang="en-GB" sz="1600" b="1" i="1" dirty="0">
                <a:solidFill>
                  <a:srgbClr val="FFFFFF"/>
                </a:solidFill>
              </a:rPr>
              <a:t>CONT….</a:t>
            </a:r>
            <a:r>
              <a:rPr lang="en-GB" sz="1600" dirty="0"/>
              <a:t>.</a:t>
            </a:r>
            <a:endParaRPr lang="en-US" sz="1500" dirty="0">
              <a:ln w="12700">
                <a:solidFill>
                  <a:schemeClr val="bg1"/>
                </a:solidFill>
              </a:ln>
              <a:solidFill>
                <a:srgbClr val="FFFFFF"/>
              </a:solidFill>
              <a:latin typeface="Arial"/>
              <a:cs typeface="Arial"/>
            </a:endParaRPr>
          </a:p>
        </p:txBody>
      </p:sp>
    </p:spTree>
    <p:extLst>
      <p:ext uri="{BB962C8B-B14F-4D97-AF65-F5344CB8AC3E}">
        <p14:creationId xmlns:p14="http://schemas.microsoft.com/office/powerpoint/2010/main" val="24731677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40861</TotalTime>
  <Words>1612</Words>
  <Application>Microsoft Office PowerPoint</Application>
  <PresentationFormat>On-screen Show (16:9)</PresentationFormat>
  <Paragraphs>228</Paragraphs>
  <Slides>27</Slides>
  <Notes>27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Arial Narrow</vt:lpstr>
      <vt:lpstr>Calibri</vt:lpstr>
      <vt:lpstr>Droid Sans</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Tollinton</dc:creator>
  <cp:lastModifiedBy>andrew j tollinton</cp:lastModifiedBy>
  <cp:revision>548</cp:revision>
  <cp:lastPrinted>2014-01-16T16:19:53Z</cp:lastPrinted>
  <dcterms:created xsi:type="dcterms:W3CDTF">2013-09-11T08:21:45Z</dcterms:created>
  <dcterms:modified xsi:type="dcterms:W3CDTF">2019-08-13T10:51:51Z</dcterms:modified>
</cp:coreProperties>
</file>